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7739" r:id="rId2"/>
    <p:sldId id="7740" r:id="rId3"/>
    <p:sldId id="257" r:id="rId4"/>
    <p:sldId id="7651" r:id="rId5"/>
    <p:sldId id="7745" r:id="rId6"/>
    <p:sldId id="7746" r:id="rId7"/>
    <p:sldId id="7747" r:id="rId8"/>
    <p:sldId id="7748" r:id="rId9"/>
    <p:sldId id="7742" r:id="rId10"/>
    <p:sldId id="7749" r:id="rId11"/>
    <p:sldId id="7750" r:id="rId12"/>
    <p:sldId id="7751" r:id="rId13"/>
    <p:sldId id="7752" r:id="rId14"/>
    <p:sldId id="7753" r:id="rId15"/>
    <p:sldId id="7754" r:id="rId16"/>
    <p:sldId id="7755" r:id="rId17"/>
    <p:sldId id="7756" r:id="rId18"/>
    <p:sldId id="7757" r:id="rId19"/>
    <p:sldId id="7758" r:id="rId20"/>
    <p:sldId id="7759" r:id="rId21"/>
    <p:sldId id="7760" r:id="rId22"/>
    <p:sldId id="7761" r:id="rId23"/>
    <p:sldId id="7762" r:id="rId24"/>
    <p:sldId id="7763" r:id="rId25"/>
    <p:sldId id="7764" r:id="rId26"/>
    <p:sldId id="7765" r:id="rId27"/>
    <p:sldId id="7743" r:id="rId28"/>
    <p:sldId id="7766" r:id="rId29"/>
    <p:sldId id="7767" r:id="rId30"/>
    <p:sldId id="7768" r:id="rId31"/>
    <p:sldId id="7769" r:id="rId32"/>
    <p:sldId id="7770" r:id="rId33"/>
    <p:sldId id="7771" r:id="rId34"/>
    <p:sldId id="7772" r:id="rId35"/>
    <p:sldId id="7773" r:id="rId36"/>
    <p:sldId id="7774" r:id="rId37"/>
    <p:sldId id="7775" r:id="rId38"/>
    <p:sldId id="7776" r:id="rId39"/>
    <p:sldId id="7777" r:id="rId40"/>
    <p:sldId id="7778" r:id="rId41"/>
    <p:sldId id="7779" r:id="rId42"/>
    <p:sldId id="7744" r:id="rId43"/>
    <p:sldId id="7780" r:id="rId44"/>
    <p:sldId id="7781" r:id="rId45"/>
    <p:sldId id="7782" r:id="rId46"/>
    <p:sldId id="7607"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E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03" autoAdjust="0"/>
    <p:restoredTop sz="95587" autoAdjust="0"/>
  </p:normalViewPr>
  <p:slideViewPr>
    <p:cSldViewPr snapToGrid="0">
      <p:cViewPr varScale="1">
        <p:scale>
          <a:sx n="91" d="100"/>
          <a:sy n="91" d="100"/>
        </p:scale>
        <p:origin x="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0CB8E-AC13-47AA-B1E2-9FC0CC656FC8}" type="datetimeFigureOut">
              <a:rPr lang="zh-CN" altLang="en-US" smtClean="0"/>
              <a:t>2023/8/31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5A342-4A36-4C7A-9C26-4D27B54799E4}" type="slidenum">
              <a:rPr lang="zh-CN" altLang="en-US" smtClean="0"/>
              <a:t>‹#›</a:t>
            </a:fld>
            <a:endParaRPr lang="zh-CN" altLang="en-US"/>
          </a:p>
        </p:txBody>
      </p:sp>
    </p:spTree>
    <p:extLst>
      <p:ext uri="{BB962C8B-B14F-4D97-AF65-F5344CB8AC3E}">
        <p14:creationId xmlns:p14="http://schemas.microsoft.com/office/powerpoint/2010/main" val="2496383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1</a:t>
            </a:fld>
            <a:endParaRPr lang="zh-CN" altLang="en-US"/>
          </a:p>
        </p:txBody>
      </p:sp>
    </p:spTree>
    <p:extLst>
      <p:ext uri="{BB962C8B-B14F-4D97-AF65-F5344CB8AC3E}">
        <p14:creationId xmlns:p14="http://schemas.microsoft.com/office/powerpoint/2010/main" val="3302789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3</a:t>
            </a:fld>
            <a:endParaRPr lang="zh-CN" altLang="en-US"/>
          </a:p>
        </p:txBody>
      </p:sp>
    </p:spTree>
    <p:extLst>
      <p:ext uri="{BB962C8B-B14F-4D97-AF65-F5344CB8AC3E}">
        <p14:creationId xmlns:p14="http://schemas.microsoft.com/office/powerpoint/2010/main" val="3912275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4</a:t>
            </a:fld>
            <a:endParaRPr lang="zh-CN" altLang="en-US"/>
          </a:p>
        </p:txBody>
      </p:sp>
    </p:spTree>
    <p:extLst>
      <p:ext uri="{BB962C8B-B14F-4D97-AF65-F5344CB8AC3E}">
        <p14:creationId xmlns:p14="http://schemas.microsoft.com/office/powerpoint/2010/main" val="4074592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9</a:t>
            </a:fld>
            <a:endParaRPr lang="zh-CN" altLang="en-US"/>
          </a:p>
        </p:txBody>
      </p:sp>
    </p:spTree>
    <p:extLst>
      <p:ext uri="{BB962C8B-B14F-4D97-AF65-F5344CB8AC3E}">
        <p14:creationId xmlns:p14="http://schemas.microsoft.com/office/powerpoint/2010/main" val="160230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27</a:t>
            </a:fld>
            <a:endParaRPr lang="zh-CN" altLang="en-US"/>
          </a:p>
        </p:txBody>
      </p:sp>
    </p:spTree>
    <p:extLst>
      <p:ext uri="{BB962C8B-B14F-4D97-AF65-F5344CB8AC3E}">
        <p14:creationId xmlns:p14="http://schemas.microsoft.com/office/powerpoint/2010/main" val="20413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42</a:t>
            </a:fld>
            <a:endParaRPr lang="zh-CN" altLang="en-US"/>
          </a:p>
        </p:txBody>
      </p:sp>
    </p:spTree>
    <p:extLst>
      <p:ext uri="{BB962C8B-B14F-4D97-AF65-F5344CB8AC3E}">
        <p14:creationId xmlns:p14="http://schemas.microsoft.com/office/powerpoint/2010/main" val="2838496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t>46</a:t>
            </a:fld>
            <a:endParaRPr lang="zh-CN" altLang="en-US"/>
          </a:p>
        </p:txBody>
      </p:sp>
    </p:spTree>
    <p:extLst>
      <p:ext uri="{BB962C8B-B14F-4D97-AF65-F5344CB8AC3E}">
        <p14:creationId xmlns:p14="http://schemas.microsoft.com/office/powerpoint/2010/main" val="200875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F38B5-F6A4-46AC-93F0-B670D124C1A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8DB9416-6D2A-4310-BF20-8770AC1E6A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03D33B-6FEB-45AA-8D3E-B06FFFAB9CAB}"/>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430AA53E-411A-4E0C-B3B6-17712BCBF2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96415A-E43F-4635-AAF1-BDB3FFA2CE63}"/>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3989476114"/>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246EF-FEC3-4A9E-A679-A29C193F01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17ED662-61DB-49A6-9905-F217053545F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E266D5-E934-4FCC-9AC0-29A1DE16963B}"/>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BED8D4F7-857D-4B94-9179-5DA479266F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FE8F91-D670-4BB4-A0A3-EBA6E8BB04B9}"/>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3719332357"/>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53627DE-3E7E-461E-A46D-F108EC4A904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0BF7217-1DF8-4F4B-89AF-3532E13FDBF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C201E3-F21E-4AF1-8E2C-5F4BAD7C3248}"/>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E319E9F1-72A3-4854-854E-6E59D45080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EA46C6-BEE6-4091-A360-DC9571470944}"/>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3106478568"/>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A67E5878-1857-F049-848D-01EF3A4C29C0}"/>
              </a:ext>
            </a:extLst>
          </p:cNvPr>
          <p:cNvSpPr/>
          <p:nvPr userDrawn="1"/>
        </p:nvSpPr>
        <p:spPr>
          <a:xfrm>
            <a:off x="146342" y="231648"/>
            <a:ext cx="731711" cy="694944"/>
          </a:xfrm>
          <a:prstGeom prst="parallelogram">
            <a:avLst/>
          </a:prstGeom>
          <a:noFill/>
          <a:ln w="3175">
            <a:gradFill>
              <a:gsLst>
                <a:gs pos="0">
                  <a:srgbClr val="93C3C2"/>
                </a:gs>
                <a:gs pos="99000">
                  <a:srgbClr val="BAD7D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 name="平行四边形 3">
            <a:extLst>
              <a:ext uri="{FF2B5EF4-FFF2-40B4-BE49-F238E27FC236}">
                <a16:creationId xmlns:a16="http://schemas.microsoft.com/office/drawing/2014/main" id="{289759F2-5574-394D-B363-9505BCCB4223}"/>
              </a:ext>
            </a:extLst>
          </p:cNvPr>
          <p:cNvSpPr/>
          <p:nvPr userDrawn="1"/>
        </p:nvSpPr>
        <p:spPr>
          <a:xfrm>
            <a:off x="298782" y="353568"/>
            <a:ext cx="731711" cy="694944"/>
          </a:xfrm>
          <a:prstGeom prst="parallelogram">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 name="平行四边形 1">
            <a:extLst>
              <a:ext uri="{FF2B5EF4-FFF2-40B4-BE49-F238E27FC236}">
                <a16:creationId xmlns:a16="http://schemas.microsoft.com/office/drawing/2014/main" id="{B071344B-14AF-4D4E-A54E-C4E97632A139}"/>
              </a:ext>
            </a:extLst>
          </p:cNvPr>
          <p:cNvSpPr/>
          <p:nvPr userDrawn="1"/>
        </p:nvSpPr>
        <p:spPr>
          <a:xfrm>
            <a:off x="219513" y="292608"/>
            <a:ext cx="731711" cy="694944"/>
          </a:xfrm>
          <a:prstGeom prst="parallelogram">
            <a:avLst/>
          </a:prstGeom>
          <a:gradFill>
            <a:gsLst>
              <a:gs pos="0">
                <a:srgbClr val="93C3C2"/>
              </a:gs>
              <a:gs pos="99000">
                <a:srgbClr val="B7D5D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6" name="文本框 5">
            <a:extLst>
              <a:ext uri="{FF2B5EF4-FFF2-40B4-BE49-F238E27FC236}">
                <a16:creationId xmlns:a16="http://schemas.microsoft.com/office/drawing/2014/main" id="{09CE7D83-8B4D-8441-92A7-93E56C982307}"/>
              </a:ext>
            </a:extLst>
          </p:cNvPr>
          <p:cNvSpPr txBox="1"/>
          <p:nvPr userDrawn="1"/>
        </p:nvSpPr>
        <p:spPr>
          <a:xfrm>
            <a:off x="298782" y="331745"/>
            <a:ext cx="561518" cy="494751"/>
          </a:xfrm>
          <a:prstGeom prst="rect">
            <a:avLst/>
          </a:prstGeom>
          <a:noFill/>
        </p:spPr>
        <p:txBody>
          <a:bodyPr wrap="none" rtlCol="0" anchor="ctr">
            <a:spAutoFit/>
          </a:bodyPr>
          <a:lstStyle/>
          <a:p>
            <a:pPr algn="ctr">
              <a:lnSpc>
                <a:spcPct val="120000"/>
              </a:lnSpc>
            </a:pPr>
            <a:fld id="{5F8123CF-E7D1-454A-B20C-763221F63EFA}" type="slidenum">
              <a:rPr kumimoji="1" lang="zh-CN" altLang="en-US" sz="2400" dirty="0" smtClean="0">
                <a:solidFill>
                  <a:schemeClr val="bg1"/>
                </a:solidFill>
                <a:latin typeface="Arial" panose="020B0604020202020204" pitchFamily="34" charset="0"/>
                <a:cs typeface="Arial" panose="020B0604020202020204" pitchFamily="34" charset="0"/>
              </a:rPr>
              <a:pPr algn="ctr">
                <a:lnSpc>
                  <a:spcPct val="120000"/>
                </a:lnSpc>
              </a:pPr>
              <a:t>‹#›</a:t>
            </a:fld>
            <a:endParaRPr kumimoji="1"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539367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E659C-A434-4799-B4A9-E26B1A58B8D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F14AD0-0B94-49BC-8759-1DECD5634A3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D44709-D0FA-4F64-953E-99387C3F4748}"/>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1E3230C7-062E-4160-BDC9-0E60CCE118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483402-B2FC-4347-9D8C-268023454549}"/>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55835702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278DE-74E4-4A5A-A18B-433048CA66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77F9823-4725-4620-AC59-73C50733DC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E7296F2-4B95-46D1-8E4A-929DC99CD256}"/>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8DDFEC42-D646-4B12-B19A-E5DB91992F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2ED973-D456-4D6F-AFE8-AA6E00B48639}"/>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2687690408"/>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7C62E-15A2-4267-B558-5DBFCE1B328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2335E2-944F-494A-A10D-AB7FCAC5E5F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88AB932-725E-4689-9FA7-FFA769E58A9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46A755-8A37-4F63-A4B1-FB1ACCFD4057}"/>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6" name="页脚占位符 5">
            <a:extLst>
              <a:ext uri="{FF2B5EF4-FFF2-40B4-BE49-F238E27FC236}">
                <a16:creationId xmlns:a16="http://schemas.microsoft.com/office/drawing/2014/main" id="{23BD277F-77FD-421B-836E-AF4BFCA0DA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05C3010-B972-4636-A7A8-9C9F4FC56340}"/>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870089833"/>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44D521-48DE-49F6-8B78-2068BD2E932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F90F6B6-CEA5-496C-8F15-3DA32E9E36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2D57F42-D75C-4944-82B4-9E2D6EDD902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FCE88F0-6EA9-427E-9F89-E333AB04C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C5552C3-3351-46A1-8647-D63A5C3600C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F3FE32E-181B-485B-AB07-2C49EC76BD5C}"/>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8" name="页脚占位符 7">
            <a:extLst>
              <a:ext uri="{FF2B5EF4-FFF2-40B4-BE49-F238E27FC236}">
                <a16:creationId xmlns:a16="http://schemas.microsoft.com/office/drawing/2014/main" id="{B0DF3842-27A2-4E4A-8976-C21DAFA50BA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0F26674-0F25-4DA3-B2F4-A2F6A3161971}"/>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3025136344"/>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E13E2-9AEF-4769-A928-1EE66349C54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974209-CC40-435C-AC1C-45FFD45204FC}"/>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4" name="页脚占位符 3">
            <a:extLst>
              <a:ext uri="{FF2B5EF4-FFF2-40B4-BE49-F238E27FC236}">
                <a16:creationId xmlns:a16="http://schemas.microsoft.com/office/drawing/2014/main" id="{22893AD2-7F27-4B6D-8859-24D8905738E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07B26CF-E74A-4859-B424-25DCFE6E9389}"/>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1998322298"/>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4D45F7-874F-4CC5-B31F-178965F1BE89}"/>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3" name="页脚占位符 2">
            <a:extLst>
              <a:ext uri="{FF2B5EF4-FFF2-40B4-BE49-F238E27FC236}">
                <a16:creationId xmlns:a16="http://schemas.microsoft.com/office/drawing/2014/main" id="{A71C8B59-C659-417B-971E-C7A4A993362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83273C0-5607-4B6F-89E3-4E6FE6684E89}"/>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1612060408"/>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5175E-E85C-42F5-A953-98F86C5D42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89E72B0-42F8-4369-8129-BF4BD11DB8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B621E60-8341-4258-A453-9CE3F9534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E75AC05-E4D1-4BE2-8F4B-A7ACC5B8459D}"/>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6" name="页脚占位符 5">
            <a:extLst>
              <a:ext uri="{FF2B5EF4-FFF2-40B4-BE49-F238E27FC236}">
                <a16:creationId xmlns:a16="http://schemas.microsoft.com/office/drawing/2014/main" id="{BF09C043-8A59-49D1-8DB4-F71AE3154AF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288D3C-B74B-4C15-B26A-96E6C127407A}"/>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2710112020"/>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B0ACB-D712-4A46-AB53-5ABA2D4979D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9A43890-9A8E-4770-A4C9-C3E57A0EBC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157D8B5-DAC8-486B-967D-1D7DBCEA9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001D85-1A56-448E-820D-5760F0F1D820}"/>
              </a:ext>
            </a:extLst>
          </p:cNvPr>
          <p:cNvSpPr>
            <a:spLocks noGrp="1"/>
          </p:cNvSpPr>
          <p:nvPr>
            <p:ph type="dt" sz="half" idx="10"/>
          </p:nvPr>
        </p:nvSpPr>
        <p:spPr/>
        <p:txBody>
          <a:bodyPr/>
          <a:lstStyle/>
          <a:p>
            <a:fld id="{32B07C86-86F4-4B28-9AA2-F625AB209946}" type="datetimeFigureOut">
              <a:rPr lang="zh-CN" altLang="en-US" smtClean="0"/>
              <a:t>2023/8/31</a:t>
            </a:fld>
            <a:endParaRPr lang="zh-CN" altLang="en-US"/>
          </a:p>
        </p:txBody>
      </p:sp>
      <p:sp>
        <p:nvSpPr>
          <p:cNvPr id="6" name="页脚占位符 5">
            <a:extLst>
              <a:ext uri="{FF2B5EF4-FFF2-40B4-BE49-F238E27FC236}">
                <a16:creationId xmlns:a16="http://schemas.microsoft.com/office/drawing/2014/main" id="{76CADF5D-AE79-446E-A846-A435660DD4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6AA5C7-F193-4ECA-9742-8F31C521FD0C}"/>
              </a:ext>
            </a:extLst>
          </p:cNvPr>
          <p:cNvSpPr>
            <a:spLocks noGrp="1"/>
          </p:cNvSpPr>
          <p:nvPr>
            <p:ph type="sldNum" sz="quarter" idx="12"/>
          </p:nvPr>
        </p:nvSpPr>
        <p:spPr/>
        <p:txBody>
          <a:body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1386023297"/>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4D68EC-FB17-4C4A-8272-642A745A67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8EDCEF8-6A3A-431D-BCCA-148E3C547F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972763-9488-4D4B-A948-1CD1804FDE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07C86-86F4-4B28-9AA2-F625AB209946}" type="datetimeFigureOut">
              <a:rPr lang="zh-CN" altLang="en-US" smtClean="0"/>
              <a:t>2023/8/31</a:t>
            </a:fld>
            <a:endParaRPr lang="zh-CN" altLang="en-US"/>
          </a:p>
        </p:txBody>
      </p:sp>
      <p:sp>
        <p:nvSpPr>
          <p:cNvPr id="5" name="页脚占位符 4">
            <a:extLst>
              <a:ext uri="{FF2B5EF4-FFF2-40B4-BE49-F238E27FC236}">
                <a16:creationId xmlns:a16="http://schemas.microsoft.com/office/drawing/2014/main" id="{F4D07E19-2146-4F56-910B-961E04B844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C57B152-A30B-4A9A-BA63-C9743E3E7C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65E37-63E4-495D-BB8D-CD7499051359}" type="slidenum">
              <a:rPr lang="zh-CN" altLang="en-US" smtClean="0"/>
              <a:t>‹#›</a:t>
            </a:fld>
            <a:endParaRPr lang="zh-CN" altLang="en-US"/>
          </a:p>
        </p:txBody>
      </p:sp>
    </p:spTree>
    <p:extLst>
      <p:ext uri="{BB962C8B-B14F-4D97-AF65-F5344CB8AC3E}">
        <p14:creationId xmlns:p14="http://schemas.microsoft.com/office/powerpoint/2010/main" val="1457156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6.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直角三角形 71">
            <a:extLst>
              <a:ext uri="{FF2B5EF4-FFF2-40B4-BE49-F238E27FC236}">
                <a16:creationId xmlns:a16="http://schemas.microsoft.com/office/drawing/2014/main" id="{C75F5E4E-777D-774F-AA43-B0DED718F0EC}"/>
              </a:ext>
            </a:extLst>
          </p:cNvPr>
          <p:cNvSpPr/>
          <p:nvPr/>
        </p:nvSpPr>
        <p:spPr>
          <a:xfrm rot="5400000">
            <a:off x="1588" y="-1"/>
            <a:ext cx="4546926" cy="4546926"/>
          </a:xfrm>
          <a:prstGeom prst="rtTriangle">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1" name="直角三角形 70">
            <a:extLst>
              <a:ext uri="{FF2B5EF4-FFF2-40B4-BE49-F238E27FC236}">
                <a16:creationId xmlns:a16="http://schemas.microsoft.com/office/drawing/2014/main" id="{01788412-3C8B-DB4D-A435-3EF8EDF15634}"/>
              </a:ext>
            </a:extLst>
          </p:cNvPr>
          <p:cNvSpPr/>
          <p:nvPr/>
        </p:nvSpPr>
        <p:spPr>
          <a:xfrm rot="16200000">
            <a:off x="7643487" y="2311073"/>
            <a:ext cx="4546926" cy="4546926"/>
          </a:xfrm>
          <a:prstGeom prst="rtTriangle">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文本框 10"/>
          <p:cNvSpPr txBox="1"/>
          <p:nvPr/>
        </p:nvSpPr>
        <p:spPr>
          <a:xfrm>
            <a:off x="1994980" y="2383742"/>
            <a:ext cx="8718625" cy="1323439"/>
          </a:xfrm>
          <a:prstGeom prst="rect">
            <a:avLst/>
          </a:prstGeom>
          <a:noFill/>
        </p:spPr>
        <p:txBody>
          <a:bodyPr wrap="square">
            <a:spAutoFit/>
          </a:bodyPr>
          <a:lstStyle/>
          <a:p>
            <a:pPr algn="dist" defTabSz="913491">
              <a:defRPr/>
            </a:pPr>
            <a:r>
              <a:rPr lang="en-US" altLang="zh-CN" sz="8000" b="1" dirty="0" err="1">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dsaa</a:t>
            </a:r>
            <a:r>
              <a:rPr lang="zh-CN" altLang="en-US" sz="8000" b="1" dirty="0">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互助课堂</a:t>
            </a:r>
          </a:p>
        </p:txBody>
      </p:sp>
      <p:sp>
        <p:nvSpPr>
          <p:cNvPr id="13" name="文本框 12"/>
          <p:cNvSpPr txBox="1"/>
          <p:nvPr/>
        </p:nvSpPr>
        <p:spPr>
          <a:xfrm>
            <a:off x="3095440" y="3812538"/>
            <a:ext cx="6396355" cy="584775"/>
          </a:xfrm>
          <a:prstGeom prst="rect">
            <a:avLst/>
          </a:prstGeom>
          <a:noFill/>
        </p:spPr>
        <p:txBody>
          <a:bodyPr wrap="square">
            <a:spAutoFit/>
          </a:bodyPr>
          <a:lstStyle/>
          <a:p>
            <a:pPr algn="ctr" defTabSz="913491">
              <a:defRPr/>
            </a:pPr>
            <a:r>
              <a:rPr lang="en-US" altLang="zh-CN" sz="3200" b="1" dirty="0">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rPr>
              <a:t>Lecture9</a:t>
            </a:r>
            <a:endParaRPr lang="zh-CN" altLang="en-US" sz="3200" b="1" dirty="0">
              <a:solidFill>
                <a:schemeClr val="tx1">
                  <a:lumMod val="85000"/>
                  <a:lumOff val="15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 name="直角三角形 1">
            <a:extLst>
              <a:ext uri="{FF2B5EF4-FFF2-40B4-BE49-F238E27FC236}">
                <a16:creationId xmlns:a16="http://schemas.microsoft.com/office/drawing/2014/main" id="{78144B5E-6BCA-2542-9445-709960D3582A}"/>
              </a:ext>
            </a:extLst>
          </p:cNvPr>
          <p:cNvSpPr/>
          <p:nvPr/>
        </p:nvSpPr>
        <p:spPr>
          <a:xfrm rot="5400000">
            <a:off x="1588" y="0"/>
            <a:ext cx="3986784" cy="3986784"/>
          </a:xfrm>
          <a:prstGeom prst="rtTriangle">
            <a:avLst/>
          </a:prstGeom>
          <a:solidFill>
            <a:srgbClr val="B8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0" name="直角三角形 69">
            <a:extLst>
              <a:ext uri="{FF2B5EF4-FFF2-40B4-BE49-F238E27FC236}">
                <a16:creationId xmlns:a16="http://schemas.microsoft.com/office/drawing/2014/main" id="{0777DB84-72E7-AB43-A1DC-ABF942AA9B19}"/>
              </a:ext>
            </a:extLst>
          </p:cNvPr>
          <p:cNvSpPr/>
          <p:nvPr/>
        </p:nvSpPr>
        <p:spPr>
          <a:xfrm rot="16200000">
            <a:off x="8203629" y="2871216"/>
            <a:ext cx="3986784" cy="3986784"/>
          </a:xfrm>
          <a:prstGeom prst="rtTriangle">
            <a:avLst/>
          </a:prstGeom>
          <a:solidFill>
            <a:srgbClr val="B8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 name="平行四边形 2">
            <a:extLst>
              <a:ext uri="{FF2B5EF4-FFF2-40B4-BE49-F238E27FC236}">
                <a16:creationId xmlns:a16="http://schemas.microsoft.com/office/drawing/2014/main" id="{09C459AD-E8F9-8C4C-9D24-5CEC77B483DC}"/>
              </a:ext>
            </a:extLst>
          </p:cNvPr>
          <p:cNvSpPr/>
          <p:nvPr/>
        </p:nvSpPr>
        <p:spPr>
          <a:xfrm>
            <a:off x="1781418" y="1"/>
            <a:ext cx="3779723" cy="220949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3" name="平行四边形 72">
            <a:extLst>
              <a:ext uri="{FF2B5EF4-FFF2-40B4-BE49-F238E27FC236}">
                <a16:creationId xmlns:a16="http://schemas.microsoft.com/office/drawing/2014/main" id="{C4F593FD-3671-E846-9249-DE08C68D5AEE}"/>
              </a:ext>
            </a:extLst>
          </p:cNvPr>
          <p:cNvSpPr/>
          <p:nvPr/>
        </p:nvSpPr>
        <p:spPr>
          <a:xfrm>
            <a:off x="-2438922" y="1167125"/>
            <a:ext cx="3958556" cy="3659871"/>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4" name="平行四边形 73">
            <a:extLst>
              <a:ext uri="{FF2B5EF4-FFF2-40B4-BE49-F238E27FC236}">
                <a16:creationId xmlns:a16="http://schemas.microsoft.com/office/drawing/2014/main" id="{9B2B09C8-4BB9-264F-83F8-9FB4D2EF02DB}"/>
              </a:ext>
            </a:extLst>
          </p:cNvPr>
          <p:cNvSpPr/>
          <p:nvPr/>
        </p:nvSpPr>
        <p:spPr>
          <a:xfrm>
            <a:off x="10771277" y="2156849"/>
            <a:ext cx="3958556" cy="3659871"/>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5" name="平行四边形 74">
            <a:extLst>
              <a:ext uri="{FF2B5EF4-FFF2-40B4-BE49-F238E27FC236}">
                <a16:creationId xmlns:a16="http://schemas.microsoft.com/office/drawing/2014/main" id="{26E850BB-8B8C-1A4B-A425-D0A6C031F94A}"/>
              </a:ext>
            </a:extLst>
          </p:cNvPr>
          <p:cNvSpPr/>
          <p:nvPr/>
        </p:nvSpPr>
        <p:spPr>
          <a:xfrm>
            <a:off x="6627825" y="4658925"/>
            <a:ext cx="3779723" cy="220949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9817B545-6DB4-B044-AFF9-CC38F0A48A51}"/>
              </a:ext>
            </a:extLst>
          </p:cNvPr>
          <p:cNvSpPr txBox="1"/>
          <p:nvPr/>
        </p:nvSpPr>
        <p:spPr>
          <a:xfrm>
            <a:off x="5248433" y="4536364"/>
            <a:ext cx="2031325" cy="461665"/>
          </a:xfrm>
          <a:prstGeom prst="rect">
            <a:avLst/>
          </a:prstGeom>
          <a:noFill/>
        </p:spPr>
        <p:txBody>
          <a:bodyPr wrap="none" rtlCol="0">
            <a:spAutoFit/>
          </a:bodyPr>
          <a:lstStyle/>
          <a:p>
            <a:r>
              <a:rPr kumimoji="1" lang="zh-CN" altLang="en-US" sz="2400" dirty="0">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导生：杨宗奇</a:t>
            </a:r>
          </a:p>
        </p:txBody>
      </p:sp>
    </p:spTree>
    <p:custDataLst>
      <p:tags r:id="rId1"/>
    </p:custDataLst>
    <p:extLst>
      <p:ext uri="{BB962C8B-B14F-4D97-AF65-F5344CB8AC3E}">
        <p14:creationId xmlns:p14="http://schemas.microsoft.com/office/powerpoint/2010/main" val="3167205970"/>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3D2054D-B6A1-CE64-4FFB-CA6E8FDD2623}"/>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单源最短路</a:t>
            </a:r>
          </a:p>
        </p:txBody>
      </p:sp>
      <p:sp>
        <p:nvSpPr>
          <p:cNvPr id="3" name="文本框 2">
            <a:extLst>
              <a:ext uri="{FF2B5EF4-FFF2-40B4-BE49-F238E27FC236}">
                <a16:creationId xmlns:a16="http://schemas.microsoft.com/office/drawing/2014/main" id="{78269B16-E5E2-61E3-4F98-8C0290E8B268}"/>
              </a:ext>
            </a:extLst>
          </p:cNvPr>
          <p:cNvSpPr txBox="1"/>
          <p:nvPr/>
        </p:nvSpPr>
        <p:spPr>
          <a:xfrm>
            <a:off x="544015" y="1235486"/>
            <a:ext cx="10612842" cy="280602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单源最短路问题，是指从一个起点出发，求出到达图中任意一个节点的最短距离的问题。</a:t>
            </a:r>
            <a:endParaRPr lang="en-US" altLang="zh-CN" sz="2400" b="1" dirty="0"/>
          </a:p>
          <a:p>
            <a:pPr marL="457200" indent="-457200">
              <a:lnSpc>
                <a:spcPct val="150000"/>
              </a:lnSpc>
              <a:buFont typeface="Arial" panose="020B0604020202020204" pitchFamily="34" charset="0"/>
              <a:buChar char="•"/>
            </a:pPr>
            <a:r>
              <a:rPr lang="zh-CN" altLang="en-US" sz="2400" b="1" dirty="0"/>
              <a:t>在无边权，或者说边权等权为单位一的情况下，单元最短路问题可以使用广度优先搜索解决。</a:t>
            </a:r>
            <a:endParaRPr lang="en-US" altLang="zh-CN" sz="2400" b="1" dirty="0"/>
          </a:p>
          <a:p>
            <a:pPr marL="457200" indent="-457200">
              <a:lnSpc>
                <a:spcPct val="150000"/>
              </a:lnSpc>
              <a:buFont typeface="Arial" panose="020B0604020202020204" pitchFamily="34" charset="0"/>
              <a:buChar char="•"/>
            </a:pPr>
            <a:r>
              <a:rPr lang="zh-CN" altLang="en-US" sz="2400" b="1" dirty="0"/>
              <a:t>那么如果边权可以不相同，是个非负整数，我们又应该如何解决？</a:t>
            </a:r>
            <a:endParaRPr lang="en-US" altLang="zh-CN" sz="2400" b="1" dirty="0"/>
          </a:p>
        </p:txBody>
      </p:sp>
      <p:pic>
        <p:nvPicPr>
          <p:cNvPr id="5" name="图片 4">
            <a:extLst>
              <a:ext uri="{FF2B5EF4-FFF2-40B4-BE49-F238E27FC236}">
                <a16:creationId xmlns:a16="http://schemas.microsoft.com/office/drawing/2014/main" id="{64141797-0EED-02F8-B009-D62B802197B7}"/>
              </a:ext>
            </a:extLst>
          </p:cNvPr>
          <p:cNvPicPr>
            <a:picLocks noChangeAspect="1"/>
          </p:cNvPicPr>
          <p:nvPr/>
        </p:nvPicPr>
        <p:blipFill>
          <a:blip r:embed="rId2"/>
          <a:stretch>
            <a:fillRect/>
          </a:stretch>
        </p:blipFill>
        <p:spPr>
          <a:xfrm>
            <a:off x="2759794" y="4041511"/>
            <a:ext cx="5988358" cy="2629035"/>
          </a:xfrm>
          <a:prstGeom prst="rect">
            <a:avLst/>
          </a:prstGeom>
        </p:spPr>
      </p:pic>
    </p:spTree>
    <p:extLst>
      <p:ext uri="{BB962C8B-B14F-4D97-AF65-F5344CB8AC3E}">
        <p14:creationId xmlns:p14="http://schemas.microsoft.com/office/powerpoint/2010/main" val="221279571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9A39C5-5250-4916-072D-E34460269B62}"/>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9B640DB2-11ED-89DA-AF05-0E6FFF9EC65A}"/>
                  </a:ext>
                </a:extLst>
              </p:cNvPr>
              <p:cNvSpPr txBox="1"/>
              <p:nvPr/>
            </p:nvSpPr>
            <p:spPr>
              <a:xfrm>
                <a:off x="383471" y="1235486"/>
                <a:ext cx="10612842" cy="396653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首先我们要知道一个性质</a:t>
                </a:r>
                <a:endParaRPr lang="en-US" altLang="zh-CN" sz="2400" b="1" dirty="0"/>
              </a:p>
              <a:p>
                <a:pPr marL="457200" indent="-457200">
                  <a:lnSpc>
                    <a:spcPct val="150000"/>
                  </a:lnSpc>
                  <a:buFont typeface="Arial" panose="020B0604020202020204" pitchFamily="34" charset="0"/>
                  <a:buChar char="•"/>
                </a:pPr>
                <a:r>
                  <a:rPr lang="zh-CN" altLang="en-US" sz="2400" b="1" dirty="0"/>
                  <a:t>如果</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smtClean="0">
                            <a:latin typeface="Cambria Math" panose="02040503050406030204" pitchFamily="18" charset="0"/>
                          </a:rPr>
                          <m:t>𝒍</m:t>
                        </m:r>
                      </m:sub>
                    </m:sSub>
                  </m:oMath>
                </a14:m>
                <a:r>
                  <a:rPr lang="zh-CN" altLang="en-US" sz="2400" b="1" dirty="0"/>
                  <a:t>是</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𝟏</m:t>
                        </m:r>
                      </m:sub>
                    </m:sSub>
                  </m:oMath>
                </a14:m>
                <a:r>
                  <a:rPr lang="zh-CN" altLang="en-US" sz="2400" b="1" dirty="0"/>
                  <a:t>到</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smtClean="0">
                            <a:latin typeface="Cambria Math" panose="02040503050406030204" pitchFamily="18" charset="0"/>
                          </a:rPr>
                          <m:t>𝒍</m:t>
                        </m:r>
                      </m:sub>
                    </m:sSub>
                  </m:oMath>
                </a14:m>
                <a:r>
                  <a:rPr lang="zh-CN" altLang="en-US" sz="2400" b="1" dirty="0"/>
                  <a:t>的最短路径，那么对于任意</a:t>
                </a:r>
                <a14:m>
                  <m:oMath xmlns:m="http://schemas.openxmlformats.org/officeDocument/2006/math">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oMath>
                </a14:m>
                <a:r>
                  <a:rPr lang="zh-CN" altLang="en-US" sz="2400" b="1" dirty="0"/>
                  <a:t>，</a:t>
                </a:r>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smtClean="0">
                            <a:latin typeface="Cambria Math" panose="02040503050406030204" pitchFamily="18" charset="0"/>
                          </a:rPr>
                          <m:t>𝒋</m:t>
                        </m:r>
                      </m:sub>
                    </m:sSub>
                  </m:oMath>
                </a14:m>
                <a:r>
                  <a:rPr lang="zh-CN" altLang="en-US" sz="2400" b="1" dirty="0"/>
                  <a:t>都是</a:t>
                </a:r>
                <a14:m>
                  <m:oMath xmlns:m="http://schemas.openxmlformats.org/officeDocument/2006/math">
                    <m:r>
                      <a:rPr lang="en-US" altLang="zh-CN" sz="2400" b="1" i="1" dirty="0" smtClean="0">
                        <a:latin typeface="Cambria Math" panose="02040503050406030204" pitchFamily="18" charset="0"/>
                      </a:rPr>
                      <m:t>𝒊</m:t>
                    </m:r>
                  </m:oMath>
                </a14:m>
                <a:r>
                  <a:rPr lang="zh-CN" altLang="en-US" sz="2400" b="1" dirty="0"/>
                  <a:t>到</a:t>
                </a:r>
                <a14:m>
                  <m:oMath xmlns:m="http://schemas.openxmlformats.org/officeDocument/2006/math">
                    <m:r>
                      <a:rPr lang="en-US" altLang="zh-CN" sz="2400" b="1" i="1" dirty="0" smtClean="0">
                        <a:latin typeface="Cambria Math" panose="02040503050406030204" pitchFamily="18" charset="0"/>
                      </a:rPr>
                      <m:t>𝒋</m:t>
                    </m:r>
                  </m:oMath>
                </a14:m>
                <a:r>
                  <a:rPr lang="zh-CN" altLang="en-US" sz="2400" b="1" dirty="0"/>
                  <a:t>的最短路</a:t>
                </a:r>
                <a:endParaRPr lang="en-US" altLang="zh-CN" sz="2400" b="1" dirty="0"/>
              </a:p>
              <a:p>
                <a:pPr marL="457200" indent="-457200">
                  <a:lnSpc>
                    <a:spcPct val="150000"/>
                  </a:lnSpc>
                  <a:buFont typeface="Arial" panose="020B0604020202020204" pitchFamily="34" charset="0"/>
                  <a:buChar char="•"/>
                </a:pPr>
                <a:r>
                  <a:rPr lang="zh-CN" altLang="en-US" sz="2400" b="1" dirty="0"/>
                  <a:t>证明：</a:t>
                </a:r>
                <a:endParaRPr lang="en-US" altLang="zh-CN" sz="2400" b="1" dirty="0"/>
              </a:p>
              <a:p>
                <a:pPr marL="457200" indent="-457200">
                  <a:lnSpc>
                    <a:spcPct val="150000"/>
                  </a:lnSpc>
                  <a:buFont typeface="Arial" panose="020B0604020202020204" pitchFamily="34" charset="0"/>
                  <a:buChar char="•"/>
                </a:pPr>
                <a:r>
                  <a:rPr lang="zh-CN" altLang="en-US" sz="2400" b="1" dirty="0"/>
                  <a:t>假设上述性质是假的，那么我们就可以找到一个更短的</a:t>
                </a:r>
                <a14:m>
                  <m:oMath xmlns:m="http://schemas.openxmlformats.org/officeDocument/2006/math">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oMath>
                </a14:m>
                <a:r>
                  <a:rPr lang="zh-CN" altLang="en-US" sz="2400" b="1" dirty="0"/>
                  <a:t>之间的路径，从而使得</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𝟐</m:t>
                        </m:r>
                      </m:sub>
                    </m:sSub>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𝒍</m:t>
                        </m:r>
                      </m:sub>
                    </m:sSub>
                  </m:oMath>
                </a14:m>
                <a:r>
                  <a:rPr lang="zh-CN" altLang="en-US" sz="2400" b="1" dirty="0"/>
                  <a:t>不是</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𝟏</m:t>
                        </m:r>
                      </m:sub>
                    </m:sSub>
                  </m:oMath>
                </a14:m>
                <a:r>
                  <a:rPr lang="zh-CN" altLang="en-US" sz="2400" b="1" dirty="0"/>
                  <a:t>到</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𝒍</m:t>
                        </m:r>
                      </m:sub>
                    </m:sSub>
                  </m:oMath>
                </a14:m>
                <a:r>
                  <a:rPr lang="zh-CN" altLang="en-US" sz="2400" b="1" dirty="0"/>
                  <a:t>的最短路径，这样会产生矛盾，所以假设不成立，上述性质为真</a:t>
                </a:r>
                <a:endParaRPr lang="en-US" altLang="zh-CN" sz="2400" b="1" dirty="0"/>
              </a:p>
            </p:txBody>
          </p:sp>
        </mc:Choice>
        <mc:Fallback>
          <p:sp>
            <p:nvSpPr>
              <p:cNvPr id="3" name="文本框 2">
                <a:extLst>
                  <a:ext uri="{FF2B5EF4-FFF2-40B4-BE49-F238E27FC236}">
                    <a16:creationId xmlns:a16="http://schemas.microsoft.com/office/drawing/2014/main" id="{9B640DB2-11ED-89DA-AF05-0E6FFF9EC65A}"/>
                  </a:ext>
                </a:extLst>
              </p:cNvPr>
              <p:cNvSpPr txBox="1">
                <a:spLocks noRot="1" noChangeAspect="1" noMove="1" noResize="1" noEditPoints="1" noAdjustHandles="1" noChangeArrowheads="1" noChangeShapeType="1" noTextEdit="1"/>
              </p:cNvSpPr>
              <p:nvPr/>
            </p:nvSpPr>
            <p:spPr>
              <a:xfrm>
                <a:off x="383471" y="1235486"/>
                <a:ext cx="10612842" cy="3966535"/>
              </a:xfrm>
              <a:prstGeom prst="rect">
                <a:avLst/>
              </a:prstGeom>
              <a:blipFill>
                <a:blip r:embed="rId2"/>
                <a:stretch>
                  <a:fillRect l="-804" r="-3733" b="-27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076358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6B5FAD9-588C-FD2E-9729-51EB154F514E}"/>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sp>
        <p:nvSpPr>
          <p:cNvPr id="3" name="文本框 2">
            <a:extLst>
              <a:ext uri="{FF2B5EF4-FFF2-40B4-BE49-F238E27FC236}">
                <a16:creationId xmlns:a16="http://schemas.microsoft.com/office/drawing/2014/main" id="{BC20700B-37E7-3B5A-75BA-BBAF927ABD19}"/>
              </a:ext>
            </a:extLst>
          </p:cNvPr>
          <p:cNvSpPr txBox="1"/>
          <p:nvPr/>
        </p:nvSpPr>
        <p:spPr>
          <a:xfrm>
            <a:off x="383471" y="1235486"/>
            <a:ext cx="10910416" cy="502201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400" b="1" dirty="0"/>
              <a:t>Dijkstra</a:t>
            </a:r>
            <a:r>
              <a:rPr lang="zh-CN" altLang="en-US" sz="2400" b="1" dirty="0"/>
              <a:t>算法利用这个性质来不断尝试修改每个点的最短路。</a:t>
            </a:r>
            <a:endParaRPr lang="en-US" altLang="zh-CN" sz="2400" b="1" dirty="0"/>
          </a:p>
          <a:p>
            <a:pPr marL="457200" indent="-457200">
              <a:lnSpc>
                <a:spcPct val="150000"/>
              </a:lnSpc>
              <a:buFont typeface="Arial" panose="020B0604020202020204" pitchFamily="34" charset="0"/>
              <a:buChar char="•"/>
            </a:pPr>
            <a:r>
              <a:rPr lang="zh-CN" altLang="en-US" sz="2400" b="1" dirty="0"/>
              <a:t>由于图中的边权都是非负整数，因此每一次未确定最短路的节点中，最短距离最小的节点，其最短距离一定是其最终的最短距离。</a:t>
            </a:r>
            <a:endParaRPr lang="en-US" altLang="zh-CN" sz="2400" b="1" dirty="0"/>
          </a:p>
          <a:p>
            <a:pPr marL="457200" indent="-457200">
              <a:lnSpc>
                <a:spcPct val="150000"/>
              </a:lnSpc>
              <a:buFont typeface="Arial" panose="020B0604020202020204" pitchFamily="34" charset="0"/>
              <a:buChar char="•"/>
            </a:pPr>
            <a:r>
              <a:rPr lang="zh-CN" altLang="en-US" sz="2400" b="1" dirty="0"/>
              <a:t>因为节点的最短距离是由其它节点的最短距离更新的，如果该节点最短距离是剩余未确定节点中最小的，那么就不可能由其它节点更新得到更短的距离。</a:t>
            </a:r>
            <a:endParaRPr lang="en-US" altLang="zh-CN" sz="2400" b="1" dirty="0"/>
          </a:p>
          <a:p>
            <a:pPr marL="457200" indent="-457200">
              <a:lnSpc>
                <a:spcPct val="150000"/>
              </a:lnSpc>
              <a:buFont typeface="Arial" panose="020B0604020202020204" pitchFamily="34" charset="0"/>
              <a:buChar char="•"/>
            </a:pPr>
            <a:r>
              <a:rPr lang="zh-CN" altLang="en-US" sz="2400" b="1" dirty="0"/>
              <a:t>那么该节点就可以确定是最短距离，再利用该节点去更新其它的节点，得到可能的更短距离。</a:t>
            </a:r>
            <a:endParaRPr lang="en-US" altLang="zh-CN" sz="2400" b="1" dirty="0"/>
          </a:p>
          <a:p>
            <a:pPr marL="457200" indent="-457200">
              <a:lnSpc>
                <a:spcPct val="150000"/>
              </a:lnSpc>
              <a:buFont typeface="Arial" panose="020B0604020202020204" pitchFamily="34" charset="0"/>
              <a:buChar char="•"/>
            </a:pPr>
            <a:r>
              <a:rPr lang="zh-CN" altLang="en-US" sz="2400" b="1" dirty="0"/>
              <a:t>每一轮都可以确定一个节点的最短距离，不断重复这个过程，就可以找出所有节点的最短路。</a:t>
            </a:r>
            <a:endParaRPr lang="en-US" altLang="zh-CN" sz="2400" b="1" dirty="0"/>
          </a:p>
        </p:txBody>
      </p:sp>
    </p:spTree>
    <p:extLst>
      <p:ext uri="{BB962C8B-B14F-4D97-AF65-F5344CB8AC3E}">
        <p14:creationId xmlns:p14="http://schemas.microsoft.com/office/powerpoint/2010/main" val="617371016"/>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8E51CAD-7B06-71AE-C0A1-4B3310296CF0}"/>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sp>
        <p:nvSpPr>
          <p:cNvPr id="3" name="文本框 2">
            <a:extLst>
              <a:ext uri="{FF2B5EF4-FFF2-40B4-BE49-F238E27FC236}">
                <a16:creationId xmlns:a16="http://schemas.microsoft.com/office/drawing/2014/main" id="{1D2533BB-370D-EEF3-5476-ABB2C81C81CA}"/>
              </a:ext>
            </a:extLst>
          </p:cNvPr>
          <p:cNvSpPr txBox="1"/>
          <p:nvPr/>
        </p:nvSpPr>
        <p:spPr>
          <a:xfrm>
            <a:off x="441857" y="1186626"/>
            <a:ext cx="11308285" cy="446801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算法过程：</a:t>
            </a:r>
            <a:endParaRPr lang="en-US" altLang="zh-CN" sz="2400" b="1" dirty="0"/>
          </a:p>
          <a:p>
            <a:pPr marL="457200" indent="-457200">
              <a:lnSpc>
                <a:spcPct val="150000"/>
              </a:lnSpc>
              <a:buFont typeface="Arial" panose="020B0604020202020204" pitchFamily="34" charset="0"/>
              <a:buChar char="•"/>
            </a:pPr>
            <a:r>
              <a:rPr lang="zh-CN" altLang="en-US" sz="2400" b="1" dirty="0"/>
              <a:t>①初始化前驱数组</a:t>
            </a:r>
            <a:r>
              <a:rPr lang="en-US" altLang="zh-CN" sz="2400" b="1" dirty="0"/>
              <a:t>parent[v]=nil</a:t>
            </a:r>
          </a:p>
          <a:p>
            <a:pPr marL="457200" indent="-457200">
              <a:lnSpc>
                <a:spcPct val="150000"/>
              </a:lnSpc>
              <a:buFont typeface="Arial" panose="020B0604020202020204" pitchFamily="34" charset="0"/>
              <a:buChar char="•"/>
            </a:pPr>
            <a:r>
              <a:rPr lang="zh-CN" altLang="en-US" sz="2400" b="1" dirty="0"/>
              <a:t>②初始化最短距离数组</a:t>
            </a:r>
            <a:r>
              <a:rPr lang="en-US" altLang="zh-CN" sz="2400" b="1" dirty="0"/>
              <a:t>dis[v]=</a:t>
            </a:r>
            <a:r>
              <a:rPr lang="zh-CN" altLang="en-US" sz="2400" b="1" dirty="0"/>
              <a:t>∞</a:t>
            </a:r>
            <a:endParaRPr lang="en-US" altLang="zh-CN" sz="2400" b="1" dirty="0"/>
          </a:p>
          <a:p>
            <a:pPr marL="457200" indent="-457200">
              <a:lnSpc>
                <a:spcPct val="150000"/>
              </a:lnSpc>
              <a:buFont typeface="Arial" panose="020B0604020202020204" pitchFamily="34" charset="0"/>
              <a:buChar char="•"/>
            </a:pPr>
            <a:r>
              <a:rPr lang="zh-CN" altLang="en-US" sz="2400" b="1" dirty="0"/>
              <a:t>③初始化是否确定最短距离的布尔数组</a:t>
            </a:r>
            <a:r>
              <a:rPr lang="en-US" altLang="zh-CN" sz="2400" b="1" dirty="0"/>
              <a:t>vis[v]=false</a:t>
            </a:r>
          </a:p>
          <a:p>
            <a:pPr marL="457200" indent="-457200">
              <a:lnSpc>
                <a:spcPct val="150000"/>
              </a:lnSpc>
              <a:buFont typeface="Arial" panose="020B0604020202020204" pitchFamily="34" charset="0"/>
              <a:buChar char="•"/>
            </a:pPr>
            <a:r>
              <a:rPr lang="zh-CN" altLang="en-US" sz="2400" b="1" dirty="0"/>
              <a:t>④重复以下步骤直至所有点的</a:t>
            </a:r>
            <a:r>
              <a:rPr lang="en-US" altLang="zh-CN" sz="2400" b="1" dirty="0"/>
              <a:t>vis[v]=true</a:t>
            </a:r>
            <a:br>
              <a:rPr lang="en-US" altLang="zh-CN" sz="2400" b="1" dirty="0"/>
            </a:br>
            <a:r>
              <a:rPr lang="en-US" altLang="zh-CN" sz="2400" b="1" dirty="0"/>
              <a:t>(1)</a:t>
            </a:r>
            <a:r>
              <a:rPr lang="zh-CN" altLang="en-US" sz="2400" b="1" dirty="0"/>
              <a:t>找出</a:t>
            </a:r>
            <a:r>
              <a:rPr lang="en-US" altLang="zh-CN" sz="2400" b="1" dirty="0"/>
              <a:t>vis[u]=false</a:t>
            </a:r>
            <a:r>
              <a:rPr lang="zh-CN" altLang="en-US" sz="2400" b="1" dirty="0"/>
              <a:t>中</a:t>
            </a:r>
            <a:r>
              <a:rPr lang="en-US" altLang="zh-CN" sz="2400" b="1" dirty="0"/>
              <a:t>dis</a:t>
            </a:r>
            <a:r>
              <a:rPr lang="zh-CN" altLang="en-US" sz="2400" b="1" dirty="0"/>
              <a:t>最小的节点</a:t>
            </a:r>
            <a:r>
              <a:rPr lang="en-US" altLang="zh-CN" sz="2400" b="1" dirty="0"/>
              <a:t>u</a:t>
            </a:r>
            <a:br>
              <a:rPr lang="en-US" altLang="zh-CN" sz="2400" b="1" dirty="0"/>
            </a:br>
            <a:r>
              <a:rPr lang="en-US" altLang="zh-CN" sz="2400" b="1" dirty="0"/>
              <a:t>(2)vis[u]=true, </a:t>
            </a:r>
            <a:r>
              <a:rPr lang="zh-CN" altLang="en-US" sz="2400" b="1" dirty="0"/>
              <a:t>用</a:t>
            </a:r>
            <a:r>
              <a:rPr lang="en-US" altLang="zh-CN" sz="2400" b="1" dirty="0"/>
              <a:t>u</a:t>
            </a:r>
            <a:r>
              <a:rPr lang="zh-CN" altLang="en-US" sz="2400" b="1" dirty="0"/>
              <a:t>尝试更新其它相邻的</a:t>
            </a:r>
            <a:r>
              <a:rPr lang="en-US" altLang="zh-CN" sz="2400" b="1" dirty="0"/>
              <a:t>vis[v]=false</a:t>
            </a:r>
            <a:r>
              <a:rPr lang="zh-CN" altLang="en-US" sz="2400" b="1" dirty="0"/>
              <a:t>的节点</a:t>
            </a:r>
            <a:r>
              <a:rPr lang="en-US" altLang="zh-CN" sz="2400" b="1" dirty="0"/>
              <a:t>v</a:t>
            </a:r>
            <a:br>
              <a:rPr lang="en-US" altLang="zh-CN" sz="2400" b="1" dirty="0"/>
            </a:br>
            <a:r>
              <a:rPr lang="zh-CN" altLang="en-US" sz="2400" b="1" dirty="0"/>
              <a:t>若</a:t>
            </a:r>
            <a:r>
              <a:rPr lang="en-US" altLang="zh-CN" sz="2400" b="1" dirty="0"/>
              <a:t>dis[u]+w[u][v]&lt;dis[v],</a:t>
            </a:r>
            <a:r>
              <a:rPr lang="zh-CN" altLang="en-US" sz="2400" b="1" dirty="0"/>
              <a:t>则令</a:t>
            </a:r>
            <a:r>
              <a:rPr lang="en-US" altLang="zh-CN" sz="2400" b="1" dirty="0"/>
              <a:t>dis[v]=dis[u]+w[u][v],</a:t>
            </a:r>
            <a:r>
              <a:rPr lang="zh-CN" altLang="en-US" sz="2400" b="1" dirty="0"/>
              <a:t> </a:t>
            </a:r>
            <a:r>
              <a:rPr lang="en-US" altLang="zh-CN" sz="2400" b="1" dirty="0"/>
              <a:t>parent[v]=u</a:t>
            </a:r>
          </a:p>
        </p:txBody>
      </p:sp>
    </p:spTree>
    <p:extLst>
      <p:ext uri="{BB962C8B-B14F-4D97-AF65-F5344CB8AC3E}">
        <p14:creationId xmlns:p14="http://schemas.microsoft.com/office/powerpoint/2010/main" val="49096166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26310BEE-8782-C75E-8F73-6DA1B30A5090}"/>
              </a:ext>
            </a:extLst>
          </p:cNvPr>
          <p:cNvPicPr>
            <a:picLocks noChangeAspect="1"/>
          </p:cNvPicPr>
          <p:nvPr/>
        </p:nvPicPr>
        <p:blipFill>
          <a:blip r:embed="rId2"/>
          <a:stretch>
            <a:fillRect/>
          </a:stretch>
        </p:blipFill>
        <p:spPr>
          <a:xfrm>
            <a:off x="1615845" y="1122311"/>
            <a:ext cx="8960310" cy="5283472"/>
          </a:xfrm>
          <a:prstGeom prst="rect">
            <a:avLst/>
          </a:prstGeom>
        </p:spPr>
      </p:pic>
    </p:spTree>
    <p:extLst>
      <p:ext uri="{BB962C8B-B14F-4D97-AF65-F5344CB8AC3E}">
        <p14:creationId xmlns:p14="http://schemas.microsoft.com/office/powerpoint/2010/main" val="3697705195"/>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F6ABF0C1-2398-ADA3-5230-5ACF7AEB6759}"/>
              </a:ext>
            </a:extLst>
          </p:cNvPr>
          <p:cNvPicPr>
            <a:picLocks noChangeAspect="1"/>
          </p:cNvPicPr>
          <p:nvPr/>
        </p:nvPicPr>
        <p:blipFill>
          <a:blip r:embed="rId2"/>
          <a:stretch>
            <a:fillRect/>
          </a:stretch>
        </p:blipFill>
        <p:spPr>
          <a:xfrm>
            <a:off x="1663472" y="1147083"/>
            <a:ext cx="8865056" cy="5219968"/>
          </a:xfrm>
          <a:prstGeom prst="rect">
            <a:avLst/>
          </a:prstGeom>
        </p:spPr>
      </p:pic>
    </p:spTree>
    <p:extLst>
      <p:ext uri="{BB962C8B-B14F-4D97-AF65-F5344CB8AC3E}">
        <p14:creationId xmlns:p14="http://schemas.microsoft.com/office/powerpoint/2010/main" val="286370572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442E3CA6-9D1E-A03B-86A4-01ECBF1BFE0B}"/>
              </a:ext>
            </a:extLst>
          </p:cNvPr>
          <p:cNvPicPr>
            <a:picLocks noChangeAspect="1"/>
          </p:cNvPicPr>
          <p:nvPr/>
        </p:nvPicPr>
        <p:blipFill>
          <a:blip r:embed="rId2"/>
          <a:stretch>
            <a:fillRect/>
          </a:stretch>
        </p:blipFill>
        <p:spPr>
          <a:xfrm>
            <a:off x="1625370" y="1159810"/>
            <a:ext cx="8941260" cy="5124713"/>
          </a:xfrm>
          <a:prstGeom prst="rect">
            <a:avLst/>
          </a:prstGeom>
        </p:spPr>
      </p:pic>
    </p:spTree>
    <p:extLst>
      <p:ext uri="{BB962C8B-B14F-4D97-AF65-F5344CB8AC3E}">
        <p14:creationId xmlns:p14="http://schemas.microsoft.com/office/powerpoint/2010/main" val="198594855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2D87D28A-42BA-6D31-1124-2982B17D57DF}"/>
              </a:ext>
            </a:extLst>
          </p:cNvPr>
          <p:cNvPicPr>
            <a:picLocks noChangeAspect="1"/>
          </p:cNvPicPr>
          <p:nvPr/>
        </p:nvPicPr>
        <p:blipFill>
          <a:blip r:embed="rId2"/>
          <a:stretch>
            <a:fillRect/>
          </a:stretch>
        </p:blipFill>
        <p:spPr>
          <a:xfrm>
            <a:off x="1756130" y="975073"/>
            <a:ext cx="8833304" cy="5340624"/>
          </a:xfrm>
          <a:prstGeom prst="rect">
            <a:avLst/>
          </a:prstGeom>
        </p:spPr>
      </p:pic>
    </p:spTree>
    <p:extLst>
      <p:ext uri="{BB962C8B-B14F-4D97-AF65-F5344CB8AC3E}">
        <p14:creationId xmlns:p14="http://schemas.microsoft.com/office/powerpoint/2010/main" val="257866044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D33F234A-DAE0-213C-B3A1-B2E2AC44BB03}"/>
              </a:ext>
            </a:extLst>
          </p:cNvPr>
          <p:cNvPicPr>
            <a:picLocks noChangeAspect="1"/>
          </p:cNvPicPr>
          <p:nvPr/>
        </p:nvPicPr>
        <p:blipFill>
          <a:blip r:embed="rId2"/>
          <a:stretch>
            <a:fillRect/>
          </a:stretch>
        </p:blipFill>
        <p:spPr>
          <a:xfrm>
            <a:off x="1686276" y="1065815"/>
            <a:ext cx="8973011" cy="5340624"/>
          </a:xfrm>
          <a:prstGeom prst="rect">
            <a:avLst/>
          </a:prstGeom>
        </p:spPr>
      </p:pic>
    </p:spTree>
    <p:extLst>
      <p:ext uri="{BB962C8B-B14F-4D97-AF65-F5344CB8AC3E}">
        <p14:creationId xmlns:p14="http://schemas.microsoft.com/office/powerpoint/2010/main" val="3684958362"/>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2FCF5468-C858-4DFD-8224-129F89697B32}"/>
              </a:ext>
            </a:extLst>
          </p:cNvPr>
          <p:cNvPicPr>
            <a:picLocks noChangeAspect="1"/>
          </p:cNvPicPr>
          <p:nvPr/>
        </p:nvPicPr>
        <p:blipFill>
          <a:blip r:embed="rId2"/>
          <a:stretch>
            <a:fillRect/>
          </a:stretch>
        </p:blipFill>
        <p:spPr>
          <a:xfrm>
            <a:off x="1609494" y="1012518"/>
            <a:ext cx="8973011" cy="5321573"/>
          </a:xfrm>
          <a:prstGeom prst="rect">
            <a:avLst/>
          </a:prstGeom>
        </p:spPr>
      </p:pic>
    </p:spTree>
    <p:extLst>
      <p:ext uri="{BB962C8B-B14F-4D97-AF65-F5344CB8AC3E}">
        <p14:creationId xmlns:p14="http://schemas.microsoft.com/office/powerpoint/2010/main" val="362103759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4CEC0E-744C-A7FC-F6AF-B6E41D2ED125}"/>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课前声明</a:t>
            </a:r>
          </a:p>
        </p:txBody>
      </p:sp>
      <p:sp>
        <p:nvSpPr>
          <p:cNvPr id="3" name="文本框 2">
            <a:extLst>
              <a:ext uri="{FF2B5EF4-FFF2-40B4-BE49-F238E27FC236}">
                <a16:creationId xmlns:a16="http://schemas.microsoft.com/office/drawing/2014/main" id="{F217E9E6-7D15-EA1F-FCEE-E26A2CBFB744}"/>
              </a:ext>
            </a:extLst>
          </p:cNvPr>
          <p:cNvSpPr txBox="1"/>
          <p:nvPr/>
        </p:nvSpPr>
        <p:spPr>
          <a:xfrm>
            <a:off x="544015" y="1305288"/>
            <a:ext cx="10612842" cy="390465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800" b="1" dirty="0"/>
              <a:t>互助课堂仅作为老师讲课内容的解释和补充，请不要以听互助课堂取代听大课</a:t>
            </a:r>
            <a:endParaRPr lang="en-US" altLang="zh-CN" sz="2800" b="1" dirty="0"/>
          </a:p>
          <a:p>
            <a:pPr marL="457200" indent="-457200">
              <a:lnSpc>
                <a:spcPct val="150000"/>
              </a:lnSpc>
              <a:buFont typeface="Arial" panose="020B0604020202020204" pitchFamily="34" charset="0"/>
              <a:buChar char="•"/>
            </a:pPr>
            <a:r>
              <a:rPr lang="zh-CN" altLang="en-US" sz="2800" b="1" dirty="0"/>
              <a:t>互助课堂旨在帮助大家提升学业成绩，有困难之处欢迎讨论交流，但要</a:t>
            </a:r>
            <a:r>
              <a:rPr lang="zh-CN" altLang="en-US" sz="2800" b="1" dirty="0">
                <a:solidFill>
                  <a:srgbClr val="FF0000"/>
                </a:solidFill>
              </a:rPr>
              <a:t>杜绝抄袭、代写等行为。不要以可存留的方式分享代码，若有因此导致的查重时间，请当事人自己承担责任</a:t>
            </a:r>
            <a:endParaRPr lang="en-US" altLang="zh-CN" sz="2800" dirty="0">
              <a:solidFill>
                <a:srgbClr val="FF0000"/>
              </a:solidFill>
            </a:endParaRPr>
          </a:p>
          <a:p>
            <a:pPr>
              <a:lnSpc>
                <a:spcPct val="150000"/>
              </a:lnSpc>
            </a:pPr>
            <a:endParaRPr lang="en-US" altLang="zh-CN" sz="2800" b="1" dirty="0">
              <a:solidFill>
                <a:srgbClr val="FF0000"/>
              </a:solidFill>
            </a:endParaRPr>
          </a:p>
        </p:txBody>
      </p:sp>
    </p:spTree>
    <p:extLst>
      <p:ext uri="{BB962C8B-B14F-4D97-AF65-F5344CB8AC3E}">
        <p14:creationId xmlns:p14="http://schemas.microsoft.com/office/powerpoint/2010/main" val="122307682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EC083B0A-F75B-9560-6BDC-31E2D6A5562D}"/>
              </a:ext>
            </a:extLst>
          </p:cNvPr>
          <p:cNvPicPr>
            <a:picLocks noChangeAspect="1"/>
          </p:cNvPicPr>
          <p:nvPr/>
        </p:nvPicPr>
        <p:blipFill>
          <a:blip r:embed="rId2"/>
          <a:stretch>
            <a:fillRect/>
          </a:stretch>
        </p:blipFill>
        <p:spPr>
          <a:xfrm>
            <a:off x="1609494" y="878050"/>
            <a:ext cx="8973011" cy="5296172"/>
          </a:xfrm>
          <a:prstGeom prst="rect">
            <a:avLst/>
          </a:prstGeom>
        </p:spPr>
      </p:pic>
    </p:spTree>
    <p:extLst>
      <p:ext uri="{BB962C8B-B14F-4D97-AF65-F5344CB8AC3E}">
        <p14:creationId xmlns:p14="http://schemas.microsoft.com/office/powerpoint/2010/main" val="2799113295"/>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98124E7A-0ACF-1284-9949-70B6286C2E6B}"/>
              </a:ext>
            </a:extLst>
          </p:cNvPr>
          <p:cNvPicPr>
            <a:picLocks noChangeAspect="1"/>
          </p:cNvPicPr>
          <p:nvPr/>
        </p:nvPicPr>
        <p:blipFill>
          <a:blip r:embed="rId2"/>
          <a:stretch>
            <a:fillRect/>
          </a:stretch>
        </p:blipFill>
        <p:spPr>
          <a:xfrm>
            <a:off x="1609494" y="971293"/>
            <a:ext cx="8973011" cy="5264421"/>
          </a:xfrm>
          <a:prstGeom prst="rect">
            <a:avLst/>
          </a:prstGeom>
        </p:spPr>
      </p:pic>
    </p:spTree>
    <p:extLst>
      <p:ext uri="{BB962C8B-B14F-4D97-AF65-F5344CB8AC3E}">
        <p14:creationId xmlns:p14="http://schemas.microsoft.com/office/powerpoint/2010/main" val="70518779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5BEEE0FA-08BB-4F82-2F2D-293B7EDB6B6E}"/>
              </a:ext>
            </a:extLst>
          </p:cNvPr>
          <p:cNvPicPr>
            <a:picLocks noChangeAspect="1"/>
          </p:cNvPicPr>
          <p:nvPr/>
        </p:nvPicPr>
        <p:blipFill>
          <a:blip r:embed="rId2"/>
          <a:stretch>
            <a:fillRect/>
          </a:stretch>
        </p:blipFill>
        <p:spPr>
          <a:xfrm>
            <a:off x="1615845" y="1006142"/>
            <a:ext cx="8960310" cy="5404128"/>
          </a:xfrm>
          <a:prstGeom prst="rect">
            <a:avLst/>
          </a:prstGeom>
        </p:spPr>
      </p:pic>
    </p:spTree>
    <p:extLst>
      <p:ext uri="{BB962C8B-B14F-4D97-AF65-F5344CB8AC3E}">
        <p14:creationId xmlns:p14="http://schemas.microsoft.com/office/powerpoint/2010/main" val="81823096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DBFE00-8B09-1ED2-2AEB-CABC9383C866}"/>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41716EEB-5578-2A78-BCF7-89374FCE2A12}"/>
              </a:ext>
            </a:extLst>
          </p:cNvPr>
          <p:cNvPicPr>
            <a:picLocks noChangeAspect="1"/>
          </p:cNvPicPr>
          <p:nvPr/>
        </p:nvPicPr>
        <p:blipFill>
          <a:blip r:embed="rId2"/>
          <a:stretch>
            <a:fillRect/>
          </a:stretch>
        </p:blipFill>
        <p:spPr>
          <a:xfrm>
            <a:off x="1556828" y="878050"/>
            <a:ext cx="8966661" cy="5804198"/>
          </a:xfrm>
          <a:prstGeom prst="rect">
            <a:avLst/>
          </a:prstGeom>
        </p:spPr>
      </p:pic>
    </p:spTree>
    <p:extLst>
      <p:ext uri="{BB962C8B-B14F-4D97-AF65-F5344CB8AC3E}">
        <p14:creationId xmlns:p14="http://schemas.microsoft.com/office/powerpoint/2010/main" val="252470762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677B37C-F87D-07FD-44B7-DAB3372A08E9}"/>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Dijkstra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3EE9291B-A57E-80F7-277B-1D74AB89E1A2}"/>
                  </a:ext>
                </a:extLst>
              </p:cNvPr>
              <p:cNvSpPr txBox="1"/>
              <p:nvPr/>
            </p:nvSpPr>
            <p:spPr>
              <a:xfrm>
                <a:off x="544014" y="1235486"/>
                <a:ext cx="10959277" cy="33600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复杂度分析：</a:t>
                </a:r>
                <a:endParaRPr lang="en-US" altLang="zh-CN" sz="2400" b="1" dirty="0"/>
              </a:p>
              <a:p>
                <a:pPr marL="457200" indent="-457200">
                  <a:lnSpc>
                    <a:spcPct val="150000"/>
                  </a:lnSpc>
                  <a:buFont typeface="Arial" panose="020B0604020202020204" pitchFamily="34" charset="0"/>
                  <a:buChar char="•"/>
                </a:pPr>
                <a:r>
                  <a:rPr lang="zh-CN" altLang="en-US" sz="2400" b="1" dirty="0"/>
                  <a:t>每个点会被选取一次用来更新其它边权，并且更新的时候会遍历所有相邻边</a:t>
                </a:r>
                <a:endParaRPr lang="en-US" altLang="zh-CN" sz="2400" b="1" dirty="0"/>
              </a:p>
              <a:p>
                <a:pPr marL="457200" indent="-457200">
                  <a:lnSpc>
                    <a:spcPct val="150000"/>
                  </a:lnSpc>
                  <a:buFont typeface="Arial" panose="020B0604020202020204" pitchFamily="34" charset="0"/>
                  <a:buChar char="•"/>
                </a:pPr>
                <a:r>
                  <a:rPr lang="zh-CN" altLang="en-US" sz="2400" b="1" dirty="0"/>
                  <a:t>选取</a:t>
                </a:r>
                <a:r>
                  <a:rPr lang="en-US" altLang="zh-CN" sz="2400" b="1" dirty="0"/>
                  <a:t>dis</a:t>
                </a:r>
                <a:r>
                  <a:rPr lang="zh-CN" altLang="en-US" sz="2400" b="1" dirty="0"/>
                  <a:t>最小的节点这个过程可以使用堆来优化</a:t>
                </a:r>
                <a:endParaRPr lang="en-US" altLang="zh-CN" sz="2400" b="1" dirty="0"/>
              </a:p>
              <a:p>
                <a:pPr marL="457200" indent="-457200">
                  <a:lnSpc>
                    <a:spcPct val="150000"/>
                  </a:lnSpc>
                  <a:buFont typeface="Arial" panose="020B0604020202020204" pitchFamily="34" charset="0"/>
                  <a:buChar char="•"/>
                </a:pPr>
                <a:r>
                  <a:rPr lang="zh-CN" altLang="en-US" sz="2400" b="1" dirty="0"/>
                  <a:t>因此复杂度为</a:t>
                </a:r>
                <a14:m>
                  <m:oMath xmlns:m="http://schemas.openxmlformats.org/officeDocument/2006/math">
                    <m:r>
                      <a:rPr lang="en-US" altLang="zh-CN" sz="2400" b="1" i="1" smtClean="0">
                        <a:latin typeface="Cambria Math" panose="02040503050406030204" pitchFamily="18" charset="0"/>
                      </a:rPr>
                      <m:t>𝑶</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𝑽</m:t>
                            </m:r>
                          </m:e>
                        </m:d>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𝑬</m:t>
                            </m:r>
                          </m:e>
                        </m:d>
                      </m:e>
                    </m:d>
                    <m:r>
                      <a:rPr lang="en-US" altLang="zh-CN" sz="2400" b="1" i="1" smtClean="0">
                        <a:latin typeface="Cambria Math" panose="02040503050406030204" pitchFamily="18" charset="0"/>
                      </a:rPr>
                      <m:t>𝒍𝒐𝒈</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𝑽</m:t>
                    </m:r>
                    <m:r>
                      <a:rPr lang="en-US" altLang="zh-CN" sz="2400" b="1" i="1" smtClean="0">
                        <a:latin typeface="Cambria Math" panose="02040503050406030204" pitchFamily="18" charset="0"/>
                      </a:rPr>
                      <m:t>|)</m:t>
                    </m:r>
                  </m:oMath>
                </a14:m>
                <a:endParaRPr lang="en-US" altLang="zh-CN" sz="2400" b="1" dirty="0"/>
              </a:p>
              <a:p>
                <a:pPr marL="457200" indent="-457200">
                  <a:lnSpc>
                    <a:spcPct val="150000"/>
                  </a:lnSpc>
                  <a:buFont typeface="Arial" panose="020B0604020202020204" pitchFamily="34" charset="0"/>
                  <a:buChar char="•"/>
                </a:pPr>
                <a:r>
                  <a:rPr lang="en-US" altLang="zh-CN" sz="2400" b="1" dirty="0"/>
                  <a:t>Dijkstra</a:t>
                </a:r>
                <a:r>
                  <a:rPr lang="zh-CN" altLang="en-US" sz="2400" b="1" dirty="0"/>
                  <a:t>算法无法处理负边权的问题，因为其算法原理在存在负边权的情况下会出错。</a:t>
                </a:r>
                <a:endParaRPr lang="en-US" altLang="zh-CN" sz="2400" b="1" dirty="0"/>
              </a:p>
            </p:txBody>
          </p:sp>
        </mc:Choice>
        <mc:Fallback>
          <p:sp>
            <p:nvSpPr>
              <p:cNvPr id="3" name="文本框 2">
                <a:extLst>
                  <a:ext uri="{FF2B5EF4-FFF2-40B4-BE49-F238E27FC236}">
                    <a16:creationId xmlns:a16="http://schemas.microsoft.com/office/drawing/2014/main" id="{3EE9291B-A57E-80F7-277B-1D74AB89E1A2}"/>
                  </a:ext>
                </a:extLst>
              </p:cNvPr>
              <p:cNvSpPr txBox="1">
                <a:spLocks noRot="1" noChangeAspect="1" noMove="1" noResize="1" noEditPoints="1" noAdjustHandles="1" noChangeArrowheads="1" noChangeShapeType="1" noTextEdit="1"/>
              </p:cNvSpPr>
              <p:nvPr/>
            </p:nvSpPr>
            <p:spPr>
              <a:xfrm>
                <a:off x="544014" y="1235486"/>
                <a:ext cx="10959277" cy="3360022"/>
              </a:xfrm>
              <a:prstGeom prst="rect">
                <a:avLst/>
              </a:prstGeom>
              <a:blipFill>
                <a:blip r:embed="rId2"/>
                <a:stretch>
                  <a:fillRect l="-723" b="-3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821571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DBD0D4A-7214-18DF-D96D-DD6EC260B4B1}"/>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SPFA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sp>
        <p:nvSpPr>
          <p:cNvPr id="3" name="文本框 2">
            <a:extLst>
              <a:ext uri="{FF2B5EF4-FFF2-40B4-BE49-F238E27FC236}">
                <a16:creationId xmlns:a16="http://schemas.microsoft.com/office/drawing/2014/main" id="{926B34AE-6077-FB54-CE0E-C2C79F230113}"/>
              </a:ext>
            </a:extLst>
          </p:cNvPr>
          <p:cNvSpPr txBox="1"/>
          <p:nvPr/>
        </p:nvSpPr>
        <p:spPr>
          <a:xfrm>
            <a:off x="544014" y="1081923"/>
            <a:ext cx="10959277" cy="613001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对于负权边的最短路问题，我们可以采用</a:t>
            </a:r>
            <a:r>
              <a:rPr lang="en-US" altLang="zh-CN" sz="2400" b="1" dirty="0"/>
              <a:t>SPFA</a:t>
            </a:r>
            <a:r>
              <a:rPr lang="zh-CN" altLang="en-US" sz="2400" b="1" dirty="0"/>
              <a:t>算法解决。</a:t>
            </a:r>
            <a:endParaRPr lang="en-US" altLang="zh-CN" sz="2400" b="1" dirty="0"/>
          </a:p>
          <a:p>
            <a:pPr marL="457200" indent="-457200">
              <a:lnSpc>
                <a:spcPct val="150000"/>
              </a:lnSpc>
              <a:buFont typeface="Arial" panose="020B0604020202020204" pitchFamily="34" charset="0"/>
              <a:buChar char="•"/>
            </a:pPr>
            <a:r>
              <a:rPr lang="zh-CN" altLang="en-US" sz="2400" b="1" dirty="0"/>
              <a:t>在</a:t>
            </a:r>
            <a:r>
              <a:rPr lang="en-US" altLang="zh-CN" sz="2400" b="1" dirty="0"/>
              <a:t>Dijkstra</a:t>
            </a:r>
            <a:r>
              <a:rPr lang="zh-CN" altLang="en-US" sz="2400" b="1" dirty="0"/>
              <a:t>算法中，用来更新过其它节点最短距离的节点会被确定为不能再被更新，因此在遇到负边权时无法正确更新更短的距离。</a:t>
            </a:r>
            <a:endParaRPr lang="en-US" altLang="zh-CN" sz="2400" b="1" dirty="0"/>
          </a:p>
          <a:p>
            <a:pPr marL="457200" indent="-457200">
              <a:lnSpc>
                <a:spcPct val="150000"/>
              </a:lnSpc>
              <a:buFont typeface="Arial" panose="020B0604020202020204" pitchFamily="34" charset="0"/>
              <a:buChar char="•"/>
            </a:pPr>
            <a:r>
              <a:rPr lang="en-US" altLang="zh-CN" sz="2400" b="1" dirty="0"/>
              <a:t>SPFA</a:t>
            </a:r>
            <a:r>
              <a:rPr lang="zh-CN" altLang="en-US" sz="2400" b="1" dirty="0"/>
              <a:t>算法避免了这个问题。</a:t>
            </a:r>
            <a:endParaRPr lang="en-US" altLang="zh-CN" sz="2400" b="1" dirty="0"/>
          </a:p>
          <a:p>
            <a:pPr marL="457200" indent="-457200">
              <a:lnSpc>
                <a:spcPct val="150000"/>
              </a:lnSpc>
              <a:buFont typeface="Arial" panose="020B0604020202020204" pitchFamily="34" charset="0"/>
              <a:buChar char="•"/>
            </a:pPr>
            <a:r>
              <a:rPr lang="en-US" altLang="zh-CN" sz="2400" b="1" dirty="0"/>
              <a:t>SPFA</a:t>
            </a:r>
            <a:r>
              <a:rPr lang="zh-CN" altLang="en-US" sz="2400" b="1" dirty="0"/>
              <a:t>算法维护一个队列，最开始将起点放入队列。</a:t>
            </a:r>
            <a:endParaRPr lang="en-US" altLang="zh-CN" sz="2400" b="1" dirty="0"/>
          </a:p>
          <a:p>
            <a:pPr marL="457200" indent="-457200">
              <a:lnSpc>
                <a:spcPct val="150000"/>
              </a:lnSpc>
              <a:buFont typeface="Arial" panose="020B0604020202020204" pitchFamily="34" charset="0"/>
              <a:buChar char="•"/>
            </a:pPr>
            <a:r>
              <a:rPr lang="zh-CN" altLang="en-US" sz="2400" b="1" dirty="0"/>
              <a:t>每次取出队头元素，尝试更新与该元素相邻节点的最短距离，如果更新成功，并且被更新的节点没有在队列中，则将其入队。</a:t>
            </a:r>
            <a:endParaRPr lang="en-US" altLang="zh-CN" sz="2400" b="1" dirty="0"/>
          </a:p>
          <a:p>
            <a:pPr marL="457200" indent="-457200">
              <a:lnSpc>
                <a:spcPct val="150000"/>
              </a:lnSpc>
              <a:buFont typeface="Arial" panose="020B0604020202020204" pitchFamily="34" charset="0"/>
              <a:buChar char="•"/>
            </a:pPr>
            <a:r>
              <a:rPr lang="zh-CN" altLang="en-US" sz="2400" b="1" dirty="0"/>
              <a:t>循环操作，直至队列为空。</a:t>
            </a:r>
            <a:endParaRPr lang="en-US" altLang="zh-CN" sz="2400" b="1" dirty="0"/>
          </a:p>
          <a:p>
            <a:pPr marL="457200" indent="-457200">
              <a:lnSpc>
                <a:spcPct val="150000"/>
              </a:lnSpc>
              <a:buFont typeface="Arial" panose="020B0604020202020204" pitchFamily="34" charset="0"/>
              <a:buChar char="•"/>
            </a:pPr>
            <a:r>
              <a:rPr lang="zh-CN" altLang="en-US" sz="2400" b="1" dirty="0"/>
              <a:t>这样的操作允许队头元素在更新其它元素之后再次被更新入队，可以解决负边权的问题。</a:t>
            </a:r>
            <a:endParaRPr lang="en-US" altLang="zh-CN" sz="2400" b="1" dirty="0"/>
          </a:p>
          <a:p>
            <a:pPr marL="457200" indent="-457200">
              <a:lnSpc>
                <a:spcPct val="150000"/>
              </a:lnSpc>
              <a:buFont typeface="Arial" panose="020B0604020202020204" pitchFamily="34" charset="0"/>
              <a:buChar char="•"/>
            </a:pPr>
            <a:endParaRPr lang="en-US" altLang="zh-CN" sz="2400" b="1" dirty="0"/>
          </a:p>
        </p:txBody>
      </p:sp>
    </p:spTree>
    <p:extLst>
      <p:ext uri="{BB962C8B-B14F-4D97-AF65-F5344CB8AC3E}">
        <p14:creationId xmlns:p14="http://schemas.microsoft.com/office/powerpoint/2010/main" val="2321709929"/>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E1B9DD0-1356-700C-3E02-3D3EC3292966}"/>
                  </a:ext>
                </a:extLst>
              </p:cNvPr>
              <p:cNvSpPr txBox="1"/>
              <p:nvPr/>
            </p:nvSpPr>
            <p:spPr>
              <a:xfrm>
                <a:off x="516093" y="1256427"/>
                <a:ext cx="10959277" cy="33600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400" b="1" dirty="0"/>
                  <a:t>SPFA</a:t>
                </a:r>
                <a:r>
                  <a:rPr lang="zh-CN" altLang="en-US" sz="2400" b="1" dirty="0"/>
                  <a:t>的优点在于能处理负边权，但当前它是一个被“抛弃”的算法，因为其弊大于利</a:t>
                </a:r>
                <a:endParaRPr lang="en-US" altLang="zh-CN" sz="2400" b="1" dirty="0"/>
              </a:p>
              <a:p>
                <a:pPr marL="457200" indent="-457200">
                  <a:lnSpc>
                    <a:spcPct val="150000"/>
                  </a:lnSpc>
                  <a:buFont typeface="Arial" panose="020B0604020202020204" pitchFamily="34" charset="0"/>
                  <a:buChar char="•"/>
                </a:pPr>
                <a:r>
                  <a:rPr lang="zh-CN" altLang="en-US" sz="2400" b="1" dirty="0"/>
                  <a:t>其缺点在于</a:t>
                </a:r>
                <a:endParaRPr lang="en-US" altLang="zh-CN" sz="2400" b="1" dirty="0"/>
              </a:p>
              <a:p>
                <a:pPr marL="457200" indent="-457200">
                  <a:lnSpc>
                    <a:spcPct val="150000"/>
                  </a:lnSpc>
                  <a:buFont typeface="Arial" panose="020B0604020202020204" pitchFamily="34" charset="0"/>
                  <a:buChar char="•"/>
                </a:pPr>
                <a:r>
                  <a:rPr lang="zh-CN" altLang="en-US" sz="2400" b="1" dirty="0"/>
                  <a:t>①能处理负边权，但不能有负权环，否则会死循环</a:t>
                </a:r>
                <a:endParaRPr lang="en-US" altLang="zh-CN" sz="2400" b="1" dirty="0"/>
              </a:p>
              <a:p>
                <a:pPr marL="457200" indent="-457200">
                  <a:lnSpc>
                    <a:spcPct val="150000"/>
                  </a:lnSpc>
                  <a:buFont typeface="Arial" panose="020B0604020202020204" pitchFamily="34" charset="0"/>
                  <a:buChar char="•"/>
                </a:pPr>
                <a:r>
                  <a:rPr lang="zh-CN" altLang="en-US" sz="2400" b="1" dirty="0"/>
                  <a:t>②复杂度不稳定，最坏情况下</a:t>
                </a:r>
                <a14:m>
                  <m:oMath xmlns:m="http://schemas.openxmlformats.org/officeDocument/2006/math">
                    <m:r>
                      <a:rPr lang="en-US" altLang="zh-CN" sz="2400" b="1" i="1" smtClean="0">
                        <a:latin typeface="Cambria Math" panose="02040503050406030204" pitchFamily="18" charset="0"/>
                      </a:rPr>
                      <m:t>𝑶</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𝑽𝑬</m:t>
                    </m:r>
                    <m:r>
                      <a:rPr lang="en-US" altLang="zh-CN" sz="2400" b="1" i="1" smtClean="0">
                        <a:latin typeface="Cambria Math" panose="02040503050406030204" pitchFamily="18" charset="0"/>
                      </a:rPr>
                      <m:t>)</m:t>
                    </m:r>
                  </m:oMath>
                </a14:m>
                <a:r>
                  <a:rPr lang="zh-CN" altLang="en-US" sz="2400" b="1" dirty="0"/>
                  <a:t>，最好也只有</a:t>
                </a:r>
                <a14:m>
                  <m:oMath xmlns:m="http://schemas.openxmlformats.org/officeDocument/2006/math">
                    <m:r>
                      <a:rPr lang="en-US" altLang="zh-CN" sz="2400" b="1" i="1" smtClean="0">
                        <a:latin typeface="Cambria Math" panose="02040503050406030204" pitchFamily="18" charset="0"/>
                      </a:rPr>
                      <m:t>𝑶</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r>
                      <a:rPr lang="en-US" altLang="zh-CN" sz="2400" b="1" i="1" smtClean="0">
                        <a:latin typeface="Cambria Math" panose="02040503050406030204" pitchFamily="18" charset="0"/>
                      </a:rPr>
                      <m:t>)</m:t>
                    </m:r>
                  </m:oMath>
                </a14:m>
                <a:endParaRPr lang="en-US" altLang="zh-CN" sz="2400" b="1" dirty="0"/>
              </a:p>
              <a:p>
                <a:pPr marL="457200" indent="-457200">
                  <a:lnSpc>
                    <a:spcPct val="150000"/>
                  </a:lnSpc>
                  <a:buFont typeface="Arial" panose="020B0604020202020204" pitchFamily="34" charset="0"/>
                  <a:buChar char="•"/>
                </a:pPr>
                <a:r>
                  <a:rPr lang="zh-CN" altLang="en-US" sz="2400" b="1" dirty="0"/>
                  <a:t>所以我们一般在无负边权的最短路问题中都采用堆优化的</a:t>
                </a:r>
                <a:r>
                  <a:rPr lang="en-US" altLang="zh-CN" sz="2400" b="1" dirty="0"/>
                  <a:t>Dijkstra</a:t>
                </a:r>
                <a:r>
                  <a:rPr lang="zh-CN" altLang="en-US" sz="2400" b="1" dirty="0"/>
                  <a:t>算法来实现。</a:t>
                </a:r>
                <a:endParaRPr lang="en-US" altLang="zh-CN" sz="2400" b="1" dirty="0"/>
              </a:p>
            </p:txBody>
          </p:sp>
        </mc:Choice>
        <mc:Fallback>
          <p:sp>
            <p:nvSpPr>
              <p:cNvPr id="2" name="文本框 1">
                <a:extLst>
                  <a:ext uri="{FF2B5EF4-FFF2-40B4-BE49-F238E27FC236}">
                    <a16:creationId xmlns:a16="http://schemas.microsoft.com/office/drawing/2014/main" id="{5E1B9DD0-1356-700C-3E02-3D3EC3292966}"/>
                  </a:ext>
                </a:extLst>
              </p:cNvPr>
              <p:cNvSpPr txBox="1">
                <a:spLocks noRot="1" noChangeAspect="1" noMove="1" noResize="1" noEditPoints="1" noAdjustHandles="1" noChangeArrowheads="1" noChangeShapeType="1" noTextEdit="1"/>
              </p:cNvSpPr>
              <p:nvPr/>
            </p:nvSpPr>
            <p:spPr>
              <a:xfrm>
                <a:off x="516093" y="1256427"/>
                <a:ext cx="10959277" cy="3360022"/>
              </a:xfrm>
              <a:prstGeom prst="rect">
                <a:avLst/>
              </a:prstGeom>
              <a:blipFill>
                <a:blip r:embed="rId2"/>
                <a:stretch>
                  <a:fillRect l="-779" r="-2504" b="-3448"/>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320BE231-CC12-0327-2320-DB7466409EFB}"/>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SPFA</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spTree>
    <p:extLst>
      <p:ext uri="{BB962C8B-B14F-4D97-AF65-F5344CB8AC3E}">
        <p14:creationId xmlns:p14="http://schemas.microsoft.com/office/powerpoint/2010/main" val="49418783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6">
            <a:extLst>
              <a:ext uri="{FF2B5EF4-FFF2-40B4-BE49-F238E27FC236}">
                <a16:creationId xmlns:a16="http://schemas.microsoft.com/office/drawing/2014/main" id="{48488B04-52DC-4DF9-BC44-951F34DBBEEC}"/>
              </a:ext>
            </a:extLst>
          </p:cNvPr>
          <p:cNvSpPr/>
          <p:nvPr/>
        </p:nvSpPr>
        <p:spPr bwMode="auto">
          <a:xfrm rot="5400000">
            <a:off x="4820678" y="1247710"/>
            <a:ext cx="2233978" cy="194241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3C3C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srgbClr val="FFFFFF"/>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9" name="4">
            <a:extLst>
              <a:ext uri="{FF2B5EF4-FFF2-40B4-BE49-F238E27FC236}">
                <a16:creationId xmlns:a16="http://schemas.microsoft.com/office/drawing/2014/main" id="{A9504009-67AB-4F44-8FCF-E182A8706CAA}"/>
              </a:ext>
            </a:extLst>
          </p:cNvPr>
          <p:cNvSpPr txBox="1"/>
          <p:nvPr>
            <p:custDataLst>
              <p:tags r:id="rId1"/>
            </p:custDataLst>
          </p:nvPr>
        </p:nvSpPr>
        <p:spPr>
          <a:xfrm>
            <a:off x="4581141" y="1537020"/>
            <a:ext cx="2713054" cy="1440686"/>
          </a:xfrm>
          <a:prstGeom prst="rect">
            <a:avLst/>
          </a:prstGeom>
          <a:noFill/>
        </p:spPr>
        <p:txBody>
          <a:bodyPr wrap="square" lIns="85983" tIns="42991" rIns="85983" bIns="42991">
            <a:spAutoFit/>
          </a:bodyPr>
          <a:lstStyle/>
          <a:p>
            <a:pPr algn="ctr">
              <a:defRPr/>
            </a:pPr>
            <a:r>
              <a:rPr lang="en-US" altLang="zh-CN" sz="8797"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3</a:t>
            </a:r>
          </a:p>
        </p:txBody>
      </p:sp>
      <p:sp>
        <p:nvSpPr>
          <p:cNvPr id="41" name="2">
            <a:extLst>
              <a:ext uri="{FF2B5EF4-FFF2-40B4-BE49-F238E27FC236}">
                <a16:creationId xmlns:a16="http://schemas.microsoft.com/office/drawing/2014/main" id="{E01395C7-8230-4890-B209-7D41ECCF4130}"/>
              </a:ext>
            </a:extLst>
          </p:cNvPr>
          <p:cNvSpPr txBox="1"/>
          <p:nvPr>
            <p:custDataLst>
              <p:tags r:id="rId2"/>
            </p:custDataLst>
          </p:nvPr>
        </p:nvSpPr>
        <p:spPr>
          <a:xfrm>
            <a:off x="2720403" y="3589797"/>
            <a:ext cx="6597767" cy="640819"/>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zh-CN" altLang="en-US" sz="3600" b="1" dirty="0">
                <a:cs typeface="Times New Roman" panose="02020603050405020304" pitchFamily="18" charset="0"/>
              </a:rPr>
              <a:t>最小生成树</a:t>
            </a:r>
            <a:endParaRPr lang="zh-CN" altLang="en-US" sz="3600" b="1" dirty="0"/>
          </a:p>
        </p:txBody>
      </p:sp>
      <p:sp>
        <p:nvSpPr>
          <p:cNvPr id="8" name="平行四边形 7">
            <a:extLst>
              <a:ext uri="{FF2B5EF4-FFF2-40B4-BE49-F238E27FC236}">
                <a16:creationId xmlns:a16="http://schemas.microsoft.com/office/drawing/2014/main" id="{A4DFF303-64C5-2B46-8FF5-969720EBCBBF}"/>
              </a:ext>
            </a:extLst>
          </p:cNvPr>
          <p:cNvSpPr/>
          <p:nvPr/>
        </p:nvSpPr>
        <p:spPr>
          <a:xfrm>
            <a:off x="-1290682" y="294519"/>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平行四边形 8">
            <a:extLst>
              <a:ext uri="{FF2B5EF4-FFF2-40B4-BE49-F238E27FC236}">
                <a16:creationId xmlns:a16="http://schemas.microsoft.com/office/drawing/2014/main" id="{BA8E2AFE-4DB1-D84B-84F9-297A3310E288}"/>
              </a:ext>
            </a:extLst>
          </p:cNvPr>
          <p:cNvSpPr/>
          <p:nvPr/>
        </p:nvSpPr>
        <p:spPr>
          <a:xfrm>
            <a:off x="511671" y="-888078"/>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0" name="平行四边形 9">
            <a:extLst>
              <a:ext uri="{FF2B5EF4-FFF2-40B4-BE49-F238E27FC236}">
                <a16:creationId xmlns:a16="http://schemas.microsoft.com/office/drawing/2014/main" id="{7AD87EAA-9BAE-CA4F-B955-A89E3867943E}"/>
              </a:ext>
            </a:extLst>
          </p:cNvPr>
          <p:cNvSpPr/>
          <p:nvPr/>
        </p:nvSpPr>
        <p:spPr>
          <a:xfrm>
            <a:off x="9095790" y="5427303"/>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平行四边形 10">
            <a:extLst>
              <a:ext uri="{FF2B5EF4-FFF2-40B4-BE49-F238E27FC236}">
                <a16:creationId xmlns:a16="http://schemas.microsoft.com/office/drawing/2014/main" id="{19DC2462-77B8-744F-83AE-B0E2AEEAA8E4}"/>
              </a:ext>
            </a:extLst>
          </p:cNvPr>
          <p:cNvSpPr/>
          <p:nvPr/>
        </p:nvSpPr>
        <p:spPr>
          <a:xfrm>
            <a:off x="10898143" y="4244706"/>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2130524797"/>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BB4CF4-AFB0-69CD-B3B5-738DB1E5F2CF}"/>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最小生成树</a:t>
            </a:r>
          </a:p>
        </p:txBody>
      </p:sp>
      <p:sp>
        <p:nvSpPr>
          <p:cNvPr id="3" name="文本框 2">
            <a:extLst>
              <a:ext uri="{FF2B5EF4-FFF2-40B4-BE49-F238E27FC236}">
                <a16:creationId xmlns:a16="http://schemas.microsoft.com/office/drawing/2014/main" id="{7C11F5FA-AEF1-4298-DAD4-1D640785224B}"/>
              </a:ext>
            </a:extLst>
          </p:cNvPr>
          <p:cNvSpPr txBox="1"/>
          <p:nvPr/>
        </p:nvSpPr>
        <p:spPr>
          <a:xfrm>
            <a:off x="516093" y="1256427"/>
            <a:ext cx="10959277" cy="114403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生成树，是指在无向连通图中选取所有节点和部分边构成的一棵树。</a:t>
            </a:r>
            <a:endParaRPr lang="en-US" altLang="zh-CN" sz="2400" b="1" dirty="0"/>
          </a:p>
          <a:p>
            <a:pPr marL="457200" indent="-457200">
              <a:lnSpc>
                <a:spcPct val="150000"/>
              </a:lnSpc>
              <a:buFont typeface="Arial" panose="020B0604020202020204" pitchFamily="34" charset="0"/>
              <a:buChar char="•"/>
            </a:pPr>
            <a:r>
              <a:rPr lang="zh-CN" altLang="en-US" sz="2400" b="1" dirty="0"/>
              <a:t>最小生成树，则是在无向有权连通图中找出边权和最小的一棵生成树。</a:t>
            </a:r>
            <a:endParaRPr lang="en-US" altLang="zh-CN" sz="2400" b="1" dirty="0"/>
          </a:p>
        </p:txBody>
      </p:sp>
      <p:pic>
        <p:nvPicPr>
          <p:cNvPr id="5" name="图片 4">
            <a:extLst>
              <a:ext uri="{FF2B5EF4-FFF2-40B4-BE49-F238E27FC236}">
                <a16:creationId xmlns:a16="http://schemas.microsoft.com/office/drawing/2014/main" id="{DF8F5AE8-2E38-FD8E-94C0-DCA94AB25A39}"/>
              </a:ext>
            </a:extLst>
          </p:cNvPr>
          <p:cNvPicPr>
            <a:picLocks noChangeAspect="1"/>
          </p:cNvPicPr>
          <p:nvPr/>
        </p:nvPicPr>
        <p:blipFill>
          <a:blip r:embed="rId2"/>
          <a:stretch>
            <a:fillRect/>
          </a:stretch>
        </p:blipFill>
        <p:spPr>
          <a:xfrm>
            <a:off x="1891621" y="2400458"/>
            <a:ext cx="7560125" cy="3918098"/>
          </a:xfrm>
          <a:prstGeom prst="rect">
            <a:avLst/>
          </a:prstGeom>
        </p:spPr>
      </p:pic>
    </p:spTree>
    <p:extLst>
      <p:ext uri="{BB962C8B-B14F-4D97-AF65-F5344CB8AC3E}">
        <p14:creationId xmlns:p14="http://schemas.microsoft.com/office/powerpoint/2010/main" val="353795161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E7A58F-4C3E-E845-E423-CCC3153CB98F}"/>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Prim</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sp>
        <p:nvSpPr>
          <p:cNvPr id="3" name="文本框 2">
            <a:extLst>
              <a:ext uri="{FF2B5EF4-FFF2-40B4-BE49-F238E27FC236}">
                <a16:creationId xmlns:a16="http://schemas.microsoft.com/office/drawing/2014/main" id="{7DDA6A8A-4F1C-328D-2CE5-E9E0193DB430}"/>
              </a:ext>
            </a:extLst>
          </p:cNvPr>
          <p:cNvSpPr txBox="1"/>
          <p:nvPr/>
        </p:nvSpPr>
        <p:spPr>
          <a:xfrm>
            <a:off x="516093" y="1256427"/>
            <a:ext cx="10959277" cy="33600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400" b="1" dirty="0"/>
              <a:t>Prim</a:t>
            </a:r>
            <a:r>
              <a:rPr lang="zh-CN" altLang="en-US" sz="2400" b="1" dirty="0"/>
              <a:t>算法的思想是每一次操作选取一个新的节点加入到生成树。</a:t>
            </a:r>
            <a:endParaRPr lang="en-US" altLang="zh-CN" sz="2400" b="1" dirty="0"/>
          </a:p>
          <a:p>
            <a:pPr marL="457200" indent="-457200">
              <a:lnSpc>
                <a:spcPct val="150000"/>
              </a:lnSpc>
              <a:buFont typeface="Arial" panose="020B0604020202020204" pitchFamily="34" charset="0"/>
              <a:buChar char="•"/>
            </a:pPr>
            <a:r>
              <a:rPr lang="zh-CN" altLang="en-US" sz="2400" b="1" dirty="0"/>
              <a:t>根据节点是否已经加入到</a:t>
            </a:r>
            <a:r>
              <a:rPr lang="en-US" altLang="zh-CN" sz="2400" b="1" dirty="0"/>
              <a:t>MST</a:t>
            </a:r>
            <a:r>
              <a:rPr lang="zh-CN" altLang="en-US" sz="2400" b="1" dirty="0"/>
              <a:t>，将节点划分为两个集合</a:t>
            </a:r>
            <a:endParaRPr lang="en-US" altLang="zh-CN" sz="2400" b="1" dirty="0"/>
          </a:p>
          <a:p>
            <a:pPr marL="457200" indent="-457200">
              <a:lnSpc>
                <a:spcPct val="150000"/>
              </a:lnSpc>
              <a:buFont typeface="Arial" panose="020B0604020202020204" pitchFamily="34" charset="0"/>
              <a:buChar char="•"/>
            </a:pPr>
            <a:r>
              <a:rPr lang="zh-CN" altLang="en-US" sz="2400" b="1" dirty="0"/>
              <a:t>得到所有两端节点分属于不同集合的边，即一端连接已经在生成树内的节点，一端连接生成树外的节点。</a:t>
            </a:r>
            <a:endParaRPr lang="en-US" altLang="zh-CN" sz="2400" b="1" dirty="0"/>
          </a:p>
          <a:p>
            <a:pPr marL="457200" indent="-457200">
              <a:lnSpc>
                <a:spcPct val="150000"/>
              </a:lnSpc>
              <a:buFont typeface="Arial" panose="020B0604020202020204" pitchFamily="34" charset="0"/>
              <a:buChar char="•"/>
            </a:pPr>
            <a:r>
              <a:rPr lang="zh-CN" altLang="en-US" sz="2400" b="1" dirty="0"/>
              <a:t>在这类边中寻找权值最小的边，将其连接的新节点加入到生成树。</a:t>
            </a:r>
            <a:endParaRPr lang="en-US" altLang="zh-CN" sz="2400" b="1" dirty="0"/>
          </a:p>
          <a:p>
            <a:pPr marL="457200" indent="-457200">
              <a:lnSpc>
                <a:spcPct val="150000"/>
              </a:lnSpc>
              <a:buFont typeface="Arial" panose="020B0604020202020204" pitchFamily="34" charset="0"/>
              <a:buChar char="•"/>
            </a:pPr>
            <a:r>
              <a:rPr lang="zh-CN" altLang="en-US" sz="2400" b="1" dirty="0"/>
              <a:t>反复操作，直到所有节点被加入到生成树。</a:t>
            </a:r>
            <a:endParaRPr lang="en-US" altLang="zh-CN" sz="2400" b="1" dirty="0"/>
          </a:p>
        </p:txBody>
      </p:sp>
    </p:spTree>
    <p:extLst>
      <p:ext uri="{BB962C8B-B14F-4D97-AF65-F5344CB8AC3E}">
        <p14:creationId xmlns:p14="http://schemas.microsoft.com/office/powerpoint/2010/main" val="397987677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平行四边形 33">
            <a:extLst>
              <a:ext uri="{FF2B5EF4-FFF2-40B4-BE49-F238E27FC236}">
                <a16:creationId xmlns:a16="http://schemas.microsoft.com/office/drawing/2014/main" id="{A50F544C-F5D9-5140-B827-495431104F37}"/>
              </a:ext>
            </a:extLst>
          </p:cNvPr>
          <p:cNvSpPr/>
          <p:nvPr/>
        </p:nvSpPr>
        <p:spPr>
          <a:xfrm>
            <a:off x="-1725902" y="221162"/>
            <a:ext cx="6772289" cy="930128"/>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8" name="矩形 37"/>
          <p:cNvSpPr/>
          <p:nvPr/>
        </p:nvSpPr>
        <p:spPr>
          <a:xfrm>
            <a:off x="1056982" y="4612667"/>
            <a:ext cx="2017655" cy="438838"/>
          </a:xfrm>
          <a:prstGeom prst="rect">
            <a:avLst/>
          </a:prstGeom>
          <a:noFill/>
        </p:spPr>
        <p:txBody>
          <a:bodyPr wrap="square">
            <a:spAutoFit/>
          </a:bodyPr>
          <a:lstStyle/>
          <a:p>
            <a:pPr lvl="0" algn="ctr">
              <a:lnSpc>
                <a:spcPct val="150000"/>
              </a:lnSpc>
              <a:defRPr/>
            </a:pPr>
            <a:r>
              <a:rPr lang="en-US" altLang="zh-CN" sz="800"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Whatever is worth doing is worth doing well. Whatever is worth</a:t>
            </a:r>
          </a:p>
        </p:txBody>
      </p:sp>
      <p:grpSp>
        <p:nvGrpSpPr>
          <p:cNvPr id="64" name="组合 63"/>
          <p:cNvGrpSpPr/>
          <p:nvPr/>
        </p:nvGrpSpPr>
        <p:grpSpPr>
          <a:xfrm>
            <a:off x="4424675" y="1198076"/>
            <a:ext cx="3950107" cy="1015663"/>
            <a:chOff x="3534580" y="915467"/>
            <a:chExt cx="3475820" cy="1015928"/>
          </a:xfrm>
        </p:grpSpPr>
        <p:sp>
          <p:nvSpPr>
            <p:cNvPr id="65" name="文本框 64"/>
            <p:cNvSpPr txBox="1"/>
            <p:nvPr/>
          </p:nvSpPr>
          <p:spPr>
            <a:xfrm>
              <a:off x="3534580" y="915467"/>
              <a:ext cx="1818861" cy="1015928"/>
            </a:xfrm>
            <a:prstGeom prst="rect">
              <a:avLst/>
            </a:prstGeom>
            <a:noFill/>
          </p:spPr>
          <p:txBody>
            <a:bodyPr wrap="square" rtlCol="0">
              <a:spAutoFit/>
            </a:bodyPr>
            <a:lstStyle/>
            <a:p>
              <a:pPr algn="ctr"/>
              <a:r>
                <a:rPr lang="zh-CN" altLang="en-US" sz="6000" b="1" dirty="0">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目录</a:t>
              </a:r>
            </a:p>
          </p:txBody>
        </p:sp>
        <p:sp>
          <p:nvSpPr>
            <p:cNvPr id="66" name="文本框 65"/>
            <p:cNvSpPr txBox="1"/>
            <p:nvPr/>
          </p:nvSpPr>
          <p:spPr>
            <a:xfrm>
              <a:off x="5191539" y="1477652"/>
              <a:ext cx="1818861" cy="400214"/>
            </a:xfrm>
            <a:prstGeom prst="rect">
              <a:avLst/>
            </a:prstGeom>
            <a:noFill/>
          </p:spPr>
          <p:txBody>
            <a:bodyPr wrap="square" rtlCol="0">
              <a:spAutoFit/>
            </a:bodyPr>
            <a:lstStyle/>
            <a:p>
              <a:pPr algn="ctr"/>
              <a:r>
                <a:rPr lang="en-US" altLang="zh-CN" sz="2000" dirty="0">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 CONTENTS </a:t>
              </a:r>
              <a:endParaRPr lang="zh-CN" altLang="en-US" sz="2000" dirty="0">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sp>
        <p:nvSpPr>
          <p:cNvPr id="33" name="平行四边形 32">
            <a:extLst>
              <a:ext uri="{FF2B5EF4-FFF2-40B4-BE49-F238E27FC236}">
                <a16:creationId xmlns:a16="http://schemas.microsoft.com/office/drawing/2014/main" id="{275BC3CD-5EB5-8345-8E12-A8F1E19FE111}"/>
              </a:ext>
            </a:extLst>
          </p:cNvPr>
          <p:cNvSpPr/>
          <p:nvPr/>
        </p:nvSpPr>
        <p:spPr>
          <a:xfrm>
            <a:off x="-1788384" y="-3134"/>
            <a:ext cx="6772289" cy="930128"/>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5" name="平行四边形 34">
            <a:extLst>
              <a:ext uri="{FF2B5EF4-FFF2-40B4-BE49-F238E27FC236}">
                <a16:creationId xmlns:a16="http://schemas.microsoft.com/office/drawing/2014/main" id="{7201A34F-8C57-8E4C-A10F-E634C0D4987B}"/>
              </a:ext>
            </a:extLst>
          </p:cNvPr>
          <p:cNvSpPr/>
          <p:nvPr/>
        </p:nvSpPr>
        <p:spPr>
          <a:xfrm>
            <a:off x="7834860" y="5929126"/>
            <a:ext cx="6772289" cy="930128"/>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67" name="平行四边形 66">
            <a:extLst>
              <a:ext uri="{FF2B5EF4-FFF2-40B4-BE49-F238E27FC236}">
                <a16:creationId xmlns:a16="http://schemas.microsoft.com/office/drawing/2014/main" id="{CBF16D95-AAF3-9242-80BF-60DFDD256689}"/>
              </a:ext>
            </a:extLst>
          </p:cNvPr>
          <p:cNvSpPr/>
          <p:nvPr/>
        </p:nvSpPr>
        <p:spPr>
          <a:xfrm>
            <a:off x="8084593" y="5926964"/>
            <a:ext cx="6772289" cy="930128"/>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grpSp>
        <p:nvGrpSpPr>
          <p:cNvPr id="72" name="组合 71">
            <a:extLst>
              <a:ext uri="{FF2B5EF4-FFF2-40B4-BE49-F238E27FC236}">
                <a16:creationId xmlns:a16="http://schemas.microsoft.com/office/drawing/2014/main" id="{A7DAD10B-857A-468F-B11E-FB4CA98DA1D8}"/>
              </a:ext>
            </a:extLst>
          </p:cNvPr>
          <p:cNvGrpSpPr/>
          <p:nvPr/>
        </p:nvGrpSpPr>
        <p:grpSpPr>
          <a:xfrm>
            <a:off x="740016" y="2652913"/>
            <a:ext cx="938732" cy="713577"/>
            <a:chOff x="1608649" y="3339370"/>
            <a:chExt cx="912831" cy="693888"/>
          </a:xfrm>
        </p:grpSpPr>
        <p:sp>
          <p:nvSpPr>
            <p:cNvPr id="73" name="文本框 72">
              <a:extLst>
                <a:ext uri="{FF2B5EF4-FFF2-40B4-BE49-F238E27FC236}">
                  <a16:creationId xmlns:a16="http://schemas.microsoft.com/office/drawing/2014/main" id="{0F7A39B3-D948-4421-8752-C7ECD69B3083}"/>
                </a:ext>
              </a:extLst>
            </p:cNvPr>
            <p:cNvSpPr txBox="1"/>
            <p:nvPr/>
          </p:nvSpPr>
          <p:spPr>
            <a:xfrm>
              <a:off x="1608649" y="3344904"/>
              <a:ext cx="912831" cy="688354"/>
            </a:xfrm>
            <a:prstGeom prst="rect">
              <a:avLst/>
            </a:prstGeom>
            <a:noFill/>
          </p:spPr>
          <p:txBody>
            <a:bodyPr wrap="square" rtlCol="0">
              <a:spAutoFit/>
            </a:bodyPr>
            <a:lstStyle/>
            <a:p>
              <a:pPr algn="ctr"/>
              <a:r>
                <a:rPr lang="en-US" altLang="zh-CN" sz="4000" b="1" dirty="0">
                  <a:latin typeface="Arial" panose="020B0604020202020204" pitchFamily="34" charset="0"/>
                  <a:ea typeface="思源黑体 CN Regular" panose="020B0500000000000000" pitchFamily="34" charset="-122"/>
                  <a:cs typeface="+mn-ea"/>
                  <a:sym typeface="Arial" panose="020B0604020202020204" pitchFamily="34" charset="0"/>
                </a:rPr>
                <a:t>01</a:t>
              </a:r>
              <a:endParaRPr lang="zh-CN" altLang="en-US" sz="4000" b="1"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74" name="直接连接符 73">
              <a:extLst>
                <a:ext uri="{FF2B5EF4-FFF2-40B4-BE49-F238E27FC236}">
                  <a16:creationId xmlns:a16="http://schemas.microsoft.com/office/drawing/2014/main" id="{9F6D5B03-6AA7-4AE6-A4EE-4C4E98554F4C}"/>
                </a:ext>
              </a:extLst>
            </p:cNvPr>
            <p:cNvCxnSpPr/>
            <p:nvPr/>
          </p:nvCxnSpPr>
          <p:spPr>
            <a:xfrm>
              <a:off x="1660244" y="3339370"/>
              <a:ext cx="809642" cy="0"/>
            </a:xfrm>
            <a:prstGeom prst="line">
              <a:avLst/>
            </a:prstGeom>
            <a:solidFill>
              <a:schemeClr val="accent1"/>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E27FF464-A127-4051-AE25-78155F097AF1}"/>
                </a:ext>
              </a:extLst>
            </p:cNvPr>
            <p:cNvCxnSpPr/>
            <p:nvPr/>
          </p:nvCxnSpPr>
          <p:spPr>
            <a:xfrm>
              <a:off x="1615264" y="3996595"/>
              <a:ext cx="809642" cy="0"/>
            </a:xfrm>
            <a:prstGeom prst="line">
              <a:avLst/>
            </a:prstGeom>
            <a:solidFill>
              <a:schemeClr val="accent1"/>
            </a:solid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文本框 14">
            <a:extLst>
              <a:ext uri="{FF2B5EF4-FFF2-40B4-BE49-F238E27FC236}">
                <a16:creationId xmlns:a16="http://schemas.microsoft.com/office/drawing/2014/main" id="{9B6D832E-1DAA-4583-D82B-A7CA9AB5A014}"/>
              </a:ext>
            </a:extLst>
          </p:cNvPr>
          <p:cNvSpPr txBox="1"/>
          <p:nvPr/>
        </p:nvSpPr>
        <p:spPr>
          <a:xfrm>
            <a:off x="1930318" y="2812492"/>
            <a:ext cx="3940629" cy="400110"/>
          </a:xfrm>
          <a:prstGeom prst="rect">
            <a:avLst/>
          </a:prstGeom>
          <a:noFill/>
        </p:spPr>
        <p:txBody>
          <a:bodyPr wrap="square" rtlCol="0">
            <a:spAutoFit/>
          </a:bodyPr>
          <a:lstStyle/>
          <a:p>
            <a:r>
              <a:rPr lang="zh-CN" altLang="en-US" sz="2000" b="1" dirty="0"/>
              <a:t>拓扑排序</a:t>
            </a:r>
          </a:p>
        </p:txBody>
      </p:sp>
      <p:grpSp>
        <p:nvGrpSpPr>
          <p:cNvPr id="2" name="组合 1">
            <a:extLst>
              <a:ext uri="{FF2B5EF4-FFF2-40B4-BE49-F238E27FC236}">
                <a16:creationId xmlns:a16="http://schemas.microsoft.com/office/drawing/2014/main" id="{99F6AA39-EA4D-155E-E8F1-E73ADE9604BF}"/>
              </a:ext>
            </a:extLst>
          </p:cNvPr>
          <p:cNvGrpSpPr/>
          <p:nvPr/>
        </p:nvGrpSpPr>
        <p:grpSpPr>
          <a:xfrm>
            <a:off x="6457398" y="2615210"/>
            <a:ext cx="938732" cy="713577"/>
            <a:chOff x="1608649" y="3339370"/>
            <a:chExt cx="912831" cy="693888"/>
          </a:xfrm>
        </p:grpSpPr>
        <p:sp>
          <p:nvSpPr>
            <p:cNvPr id="3" name="文本框 2">
              <a:extLst>
                <a:ext uri="{FF2B5EF4-FFF2-40B4-BE49-F238E27FC236}">
                  <a16:creationId xmlns:a16="http://schemas.microsoft.com/office/drawing/2014/main" id="{59FFEA60-7A8D-6356-CA9C-4EC62260549D}"/>
                </a:ext>
              </a:extLst>
            </p:cNvPr>
            <p:cNvSpPr txBox="1"/>
            <p:nvPr/>
          </p:nvSpPr>
          <p:spPr>
            <a:xfrm>
              <a:off x="1608649" y="3344904"/>
              <a:ext cx="912831" cy="688354"/>
            </a:xfrm>
            <a:prstGeom prst="rect">
              <a:avLst/>
            </a:prstGeom>
            <a:noFill/>
          </p:spPr>
          <p:txBody>
            <a:bodyPr wrap="square" rtlCol="0">
              <a:spAutoFit/>
            </a:bodyPr>
            <a:lstStyle/>
            <a:p>
              <a:pPr algn="ctr"/>
              <a:r>
                <a:rPr lang="en-US" altLang="zh-CN" sz="4000" b="1" dirty="0">
                  <a:latin typeface="Arial" panose="020B0604020202020204" pitchFamily="34" charset="0"/>
                  <a:ea typeface="思源黑体 CN Regular" panose="020B0500000000000000" pitchFamily="34" charset="-122"/>
                  <a:cs typeface="+mn-ea"/>
                  <a:sym typeface="Arial" panose="020B0604020202020204" pitchFamily="34" charset="0"/>
                </a:rPr>
                <a:t>02</a:t>
              </a:r>
              <a:endParaRPr lang="zh-CN" altLang="en-US" sz="4000" b="1"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4" name="直接连接符 3">
              <a:extLst>
                <a:ext uri="{FF2B5EF4-FFF2-40B4-BE49-F238E27FC236}">
                  <a16:creationId xmlns:a16="http://schemas.microsoft.com/office/drawing/2014/main" id="{4F39ED98-ADCB-9B7C-7235-00966B7D343E}"/>
                </a:ext>
              </a:extLst>
            </p:cNvPr>
            <p:cNvCxnSpPr/>
            <p:nvPr/>
          </p:nvCxnSpPr>
          <p:spPr>
            <a:xfrm>
              <a:off x="1660244" y="3339370"/>
              <a:ext cx="809642" cy="0"/>
            </a:xfrm>
            <a:prstGeom prst="line">
              <a:avLst/>
            </a:prstGeom>
            <a:solidFill>
              <a:schemeClr val="accent1"/>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CAE5E379-4136-FFA3-C4BB-5A3E2F144C19}"/>
                </a:ext>
              </a:extLst>
            </p:cNvPr>
            <p:cNvCxnSpPr/>
            <p:nvPr/>
          </p:nvCxnSpPr>
          <p:spPr>
            <a:xfrm>
              <a:off x="1615264" y="3996595"/>
              <a:ext cx="809642" cy="0"/>
            </a:xfrm>
            <a:prstGeom prst="line">
              <a:avLst/>
            </a:prstGeom>
            <a:solidFill>
              <a:schemeClr val="accent1"/>
            </a:solid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CA00542B-C5C8-3E15-F681-E92198F0FFBE}"/>
              </a:ext>
            </a:extLst>
          </p:cNvPr>
          <p:cNvSpPr txBox="1"/>
          <p:nvPr/>
        </p:nvSpPr>
        <p:spPr>
          <a:xfrm>
            <a:off x="7647700" y="2774789"/>
            <a:ext cx="3940629" cy="400110"/>
          </a:xfrm>
          <a:prstGeom prst="rect">
            <a:avLst/>
          </a:prstGeom>
          <a:noFill/>
        </p:spPr>
        <p:txBody>
          <a:bodyPr wrap="square" rtlCol="0">
            <a:spAutoFit/>
          </a:bodyPr>
          <a:lstStyle/>
          <a:p>
            <a:r>
              <a:rPr lang="zh-CN" altLang="en-US" sz="2000" b="1" dirty="0"/>
              <a:t>单源最短路</a:t>
            </a:r>
          </a:p>
        </p:txBody>
      </p:sp>
      <p:grpSp>
        <p:nvGrpSpPr>
          <p:cNvPr id="11" name="组合 10">
            <a:extLst>
              <a:ext uri="{FF2B5EF4-FFF2-40B4-BE49-F238E27FC236}">
                <a16:creationId xmlns:a16="http://schemas.microsoft.com/office/drawing/2014/main" id="{DBA4A8B6-A05A-36D7-83B9-8124E4B0E53F}"/>
              </a:ext>
            </a:extLst>
          </p:cNvPr>
          <p:cNvGrpSpPr/>
          <p:nvPr/>
        </p:nvGrpSpPr>
        <p:grpSpPr>
          <a:xfrm>
            <a:off x="740016" y="4346062"/>
            <a:ext cx="938732" cy="713577"/>
            <a:chOff x="1608649" y="3339370"/>
            <a:chExt cx="912831" cy="693888"/>
          </a:xfrm>
        </p:grpSpPr>
        <p:sp>
          <p:nvSpPr>
            <p:cNvPr id="12" name="文本框 11">
              <a:extLst>
                <a:ext uri="{FF2B5EF4-FFF2-40B4-BE49-F238E27FC236}">
                  <a16:creationId xmlns:a16="http://schemas.microsoft.com/office/drawing/2014/main" id="{C88CECF5-8AFD-50F8-26C7-103161300630}"/>
                </a:ext>
              </a:extLst>
            </p:cNvPr>
            <p:cNvSpPr txBox="1"/>
            <p:nvPr/>
          </p:nvSpPr>
          <p:spPr>
            <a:xfrm>
              <a:off x="1608649" y="3344904"/>
              <a:ext cx="912831" cy="688354"/>
            </a:xfrm>
            <a:prstGeom prst="rect">
              <a:avLst/>
            </a:prstGeom>
            <a:noFill/>
          </p:spPr>
          <p:txBody>
            <a:bodyPr wrap="square" rtlCol="0">
              <a:spAutoFit/>
            </a:bodyPr>
            <a:lstStyle/>
            <a:p>
              <a:pPr algn="ctr"/>
              <a:r>
                <a:rPr lang="en-US" altLang="zh-CN" sz="4000" b="1" dirty="0">
                  <a:latin typeface="Arial" panose="020B0604020202020204" pitchFamily="34" charset="0"/>
                  <a:ea typeface="思源黑体 CN Regular" panose="020B0500000000000000" pitchFamily="34" charset="-122"/>
                  <a:cs typeface="+mn-ea"/>
                  <a:sym typeface="Arial" panose="020B0604020202020204" pitchFamily="34" charset="0"/>
                </a:rPr>
                <a:t>03</a:t>
              </a:r>
              <a:endParaRPr lang="zh-CN" altLang="en-US" sz="4000" b="1"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13" name="直接连接符 12">
              <a:extLst>
                <a:ext uri="{FF2B5EF4-FFF2-40B4-BE49-F238E27FC236}">
                  <a16:creationId xmlns:a16="http://schemas.microsoft.com/office/drawing/2014/main" id="{3551405D-17D3-3B7A-82D8-35719E570494}"/>
                </a:ext>
              </a:extLst>
            </p:cNvPr>
            <p:cNvCxnSpPr/>
            <p:nvPr/>
          </p:nvCxnSpPr>
          <p:spPr>
            <a:xfrm>
              <a:off x="1660244" y="3339370"/>
              <a:ext cx="809642" cy="0"/>
            </a:xfrm>
            <a:prstGeom prst="line">
              <a:avLst/>
            </a:prstGeom>
            <a:solidFill>
              <a:schemeClr val="accent1"/>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6155FC-BCF7-E224-F8BF-6B87A0E1BB18}"/>
                </a:ext>
              </a:extLst>
            </p:cNvPr>
            <p:cNvCxnSpPr/>
            <p:nvPr/>
          </p:nvCxnSpPr>
          <p:spPr>
            <a:xfrm>
              <a:off x="1615264" y="3996595"/>
              <a:ext cx="809642" cy="0"/>
            </a:xfrm>
            <a:prstGeom prst="line">
              <a:avLst/>
            </a:prstGeom>
            <a:solidFill>
              <a:schemeClr val="accent1"/>
            </a:solid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475601D1-C777-8A6F-CBD8-A8204FED9AED}"/>
              </a:ext>
            </a:extLst>
          </p:cNvPr>
          <p:cNvSpPr txBox="1"/>
          <p:nvPr/>
        </p:nvSpPr>
        <p:spPr>
          <a:xfrm>
            <a:off x="1930318" y="4505641"/>
            <a:ext cx="3940629" cy="400110"/>
          </a:xfrm>
          <a:prstGeom prst="rect">
            <a:avLst/>
          </a:prstGeom>
          <a:noFill/>
        </p:spPr>
        <p:txBody>
          <a:bodyPr wrap="square" rtlCol="0">
            <a:spAutoFit/>
          </a:bodyPr>
          <a:lstStyle/>
          <a:p>
            <a:r>
              <a:rPr lang="zh-CN" altLang="en-US" sz="2000" b="1" dirty="0"/>
              <a:t>最小生成树</a:t>
            </a:r>
          </a:p>
        </p:txBody>
      </p:sp>
      <p:grpSp>
        <p:nvGrpSpPr>
          <p:cNvPr id="7" name="组合 6">
            <a:extLst>
              <a:ext uri="{FF2B5EF4-FFF2-40B4-BE49-F238E27FC236}">
                <a16:creationId xmlns:a16="http://schemas.microsoft.com/office/drawing/2014/main" id="{FC1A31DC-9416-99B7-33B7-BB790A2843E5}"/>
              </a:ext>
            </a:extLst>
          </p:cNvPr>
          <p:cNvGrpSpPr/>
          <p:nvPr/>
        </p:nvGrpSpPr>
        <p:grpSpPr>
          <a:xfrm>
            <a:off x="6464201" y="4303034"/>
            <a:ext cx="938732" cy="713577"/>
            <a:chOff x="1608649" y="3339370"/>
            <a:chExt cx="912831" cy="693888"/>
          </a:xfrm>
        </p:grpSpPr>
        <p:sp>
          <p:nvSpPr>
            <p:cNvPr id="8" name="文本框 7">
              <a:extLst>
                <a:ext uri="{FF2B5EF4-FFF2-40B4-BE49-F238E27FC236}">
                  <a16:creationId xmlns:a16="http://schemas.microsoft.com/office/drawing/2014/main" id="{38ECE4D3-B378-4A30-D08A-514486C40D79}"/>
                </a:ext>
              </a:extLst>
            </p:cNvPr>
            <p:cNvSpPr txBox="1"/>
            <p:nvPr/>
          </p:nvSpPr>
          <p:spPr>
            <a:xfrm>
              <a:off x="1608649" y="3344904"/>
              <a:ext cx="912831" cy="688354"/>
            </a:xfrm>
            <a:prstGeom prst="rect">
              <a:avLst/>
            </a:prstGeom>
            <a:noFill/>
          </p:spPr>
          <p:txBody>
            <a:bodyPr wrap="square" rtlCol="0">
              <a:spAutoFit/>
            </a:bodyPr>
            <a:lstStyle/>
            <a:p>
              <a:pPr algn="ctr"/>
              <a:r>
                <a:rPr lang="en-US" altLang="zh-CN" sz="4000" b="1" dirty="0">
                  <a:latin typeface="Arial" panose="020B0604020202020204" pitchFamily="34" charset="0"/>
                  <a:ea typeface="思源黑体 CN Regular" panose="020B0500000000000000" pitchFamily="34" charset="-122"/>
                  <a:cs typeface="+mn-ea"/>
                  <a:sym typeface="Arial" panose="020B0604020202020204" pitchFamily="34" charset="0"/>
                </a:rPr>
                <a:t>04</a:t>
              </a:r>
              <a:endParaRPr lang="zh-CN" altLang="en-US" sz="4000" b="1" dirty="0">
                <a:latin typeface="Arial" panose="020B0604020202020204" pitchFamily="34" charset="0"/>
                <a:ea typeface="思源黑体 CN Regular" panose="020B0500000000000000" pitchFamily="34" charset="-122"/>
                <a:cs typeface="+mn-ea"/>
                <a:sym typeface="Arial" panose="020B0604020202020204" pitchFamily="34" charset="0"/>
              </a:endParaRPr>
            </a:p>
          </p:txBody>
        </p:sp>
        <p:cxnSp>
          <p:nvCxnSpPr>
            <p:cNvPr id="9" name="直接连接符 8">
              <a:extLst>
                <a:ext uri="{FF2B5EF4-FFF2-40B4-BE49-F238E27FC236}">
                  <a16:creationId xmlns:a16="http://schemas.microsoft.com/office/drawing/2014/main" id="{FD801296-A092-5008-2C65-D3FEE75DB03A}"/>
                </a:ext>
              </a:extLst>
            </p:cNvPr>
            <p:cNvCxnSpPr/>
            <p:nvPr/>
          </p:nvCxnSpPr>
          <p:spPr>
            <a:xfrm>
              <a:off x="1660244" y="3339370"/>
              <a:ext cx="809642" cy="0"/>
            </a:xfrm>
            <a:prstGeom prst="line">
              <a:avLst/>
            </a:prstGeom>
            <a:solidFill>
              <a:schemeClr val="accent1"/>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1E0A20C-1B84-1F6B-6DEF-3BA715C14249}"/>
                </a:ext>
              </a:extLst>
            </p:cNvPr>
            <p:cNvCxnSpPr/>
            <p:nvPr/>
          </p:nvCxnSpPr>
          <p:spPr>
            <a:xfrm>
              <a:off x="1615264" y="3996595"/>
              <a:ext cx="809642" cy="0"/>
            </a:xfrm>
            <a:prstGeom prst="line">
              <a:avLst/>
            </a:prstGeom>
            <a:solidFill>
              <a:schemeClr val="accent1"/>
            </a:solid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4E895CF0-5B46-A1EF-4CDA-39E68DFE878E}"/>
              </a:ext>
            </a:extLst>
          </p:cNvPr>
          <p:cNvSpPr txBox="1"/>
          <p:nvPr/>
        </p:nvSpPr>
        <p:spPr>
          <a:xfrm>
            <a:off x="7654503" y="4462613"/>
            <a:ext cx="3940629" cy="400110"/>
          </a:xfrm>
          <a:prstGeom prst="rect">
            <a:avLst/>
          </a:prstGeom>
          <a:noFill/>
        </p:spPr>
        <p:txBody>
          <a:bodyPr wrap="square" rtlCol="0">
            <a:spAutoFit/>
          </a:bodyPr>
          <a:lstStyle/>
          <a:p>
            <a:r>
              <a:rPr lang="zh-CN" altLang="en-US" sz="2000" b="1" dirty="0"/>
              <a:t>连通分量</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6CB5353C-3018-78DE-4C8F-B5C8F60C9B38}"/>
                  </a:ext>
                </a:extLst>
              </p:cNvPr>
              <p:cNvSpPr txBox="1"/>
              <p:nvPr/>
            </p:nvSpPr>
            <p:spPr>
              <a:xfrm>
                <a:off x="516093" y="1256427"/>
                <a:ext cx="11196603" cy="391402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算法过程：</a:t>
                </a:r>
                <a:endParaRPr lang="en-US" altLang="zh-CN" sz="2400" b="1" dirty="0"/>
              </a:p>
              <a:p>
                <a:pPr marL="457200" indent="-457200">
                  <a:lnSpc>
                    <a:spcPct val="150000"/>
                  </a:lnSpc>
                  <a:buFont typeface="Arial" panose="020B0604020202020204" pitchFamily="34" charset="0"/>
                  <a:buChar char="•"/>
                </a:pPr>
                <a:r>
                  <a:rPr lang="zh-CN" altLang="en-US" sz="2400" b="1" dirty="0"/>
                  <a:t>①先找出所有边中权值最小的边，令生成树内的节点点集</a:t>
                </a:r>
                <a:r>
                  <a:rPr lang="en-US" altLang="zh-CN" sz="2400" b="1" dirty="0"/>
                  <a:t>S={u, v}</a:t>
                </a:r>
              </a:p>
              <a:p>
                <a:pPr marL="457200" indent="-457200">
                  <a:lnSpc>
                    <a:spcPct val="150000"/>
                  </a:lnSpc>
                  <a:buFont typeface="Arial" panose="020B0604020202020204" pitchFamily="34" charset="0"/>
                  <a:buChar char="•"/>
                </a:pPr>
                <a:r>
                  <a:rPr lang="zh-CN" altLang="en-US" sz="2400" b="1" dirty="0"/>
                  <a:t>②对于跟</a:t>
                </a:r>
                <a:r>
                  <a:rPr lang="en-US" altLang="zh-CN" sz="2400" b="1" dirty="0"/>
                  <a:t>u, v</a:t>
                </a:r>
                <a:r>
                  <a:rPr lang="zh-CN" altLang="en-US" sz="2400" b="1" dirty="0"/>
                  <a:t>相连且不在</a:t>
                </a:r>
                <a:r>
                  <a:rPr lang="en-US" altLang="zh-CN" sz="2400" b="1" dirty="0"/>
                  <a:t>S</a:t>
                </a:r>
                <a:r>
                  <a:rPr lang="zh-CN" altLang="en-US" sz="2400" b="1" dirty="0"/>
                  <a:t>内的节点</a:t>
                </a:r>
                <a:r>
                  <a:rPr lang="en-US" altLang="zh-CN" sz="2400" b="1" dirty="0"/>
                  <a:t>z</a:t>
                </a:r>
                <a:r>
                  <a:rPr lang="zh-CN" altLang="en-US" sz="2400" b="1" dirty="0"/>
                  <a:t>，更新其与</a:t>
                </a:r>
                <a:r>
                  <a:rPr lang="en-US" altLang="zh-CN" sz="2400" b="1" dirty="0"/>
                  <a:t>S</a:t>
                </a:r>
                <a:r>
                  <a:rPr lang="zh-CN" altLang="en-US" sz="2400" b="1" dirty="0"/>
                  <a:t>内节点相连，且权值最小的边</a:t>
                </a:r>
                <a:endParaRPr lang="en-US" altLang="zh-CN" sz="2400" b="1" dirty="0"/>
              </a:p>
              <a:p>
                <a:pPr marL="457200" indent="-457200">
                  <a:lnSpc>
                    <a:spcPct val="150000"/>
                  </a:lnSpc>
                  <a:buFont typeface="Arial" panose="020B0604020202020204" pitchFamily="34" charset="0"/>
                  <a:buChar char="•"/>
                </a:pPr>
                <a:r>
                  <a:rPr lang="zh-CN" altLang="en-US" sz="2400" b="1" dirty="0"/>
                  <a:t>③找到一端与</a:t>
                </a:r>
                <a:r>
                  <a:rPr lang="en-US" altLang="zh-CN" sz="2400" b="1" dirty="0"/>
                  <a:t>S</a:t>
                </a:r>
                <a:r>
                  <a:rPr lang="zh-CN" altLang="en-US" sz="2400" b="1" dirty="0"/>
                  <a:t>内节点相连，一端与</a:t>
                </a:r>
                <a:r>
                  <a:rPr lang="en-US" altLang="zh-CN" sz="2400" b="1" dirty="0"/>
                  <a:t>S</a:t>
                </a:r>
                <a:r>
                  <a:rPr lang="zh-CN" altLang="en-US" sz="2400" b="1" dirty="0"/>
                  <a:t>外节点相连的最小的边</a:t>
                </a:r>
                <a:endParaRPr lang="en-US" altLang="zh-CN" sz="2400" b="1" dirty="0"/>
              </a:p>
              <a:p>
                <a:pPr marL="457200" indent="-457200">
                  <a:lnSpc>
                    <a:spcPct val="150000"/>
                  </a:lnSpc>
                  <a:buFont typeface="Arial" panose="020B0604020202020204" pitchFamily="34" charset="0"/>
                  <a:buChar char="•"/>
                </a:pPr>
                <a:r>
                  <a:rPr lang="zh-CN" altLang="en-US" sz="2400" b="1" dirty="0"/>
                  <a:t>④将改变的</a:t>
                </a:r>
                <a:r>
                  <a:rPr lang="en-US" altLang="zh-CN" sz="2400" b="1" dirty="0"/>
                  <a:t>S</a:t>
                </a:r>
                <a:r>
                  <a:rPr lang="zh-CN" altLang="en-US" sz="2400" b="1" dirty="0"/>
                  <a:t>外的节点</a:t>
                </a:r>
                <a:r>
                  <a:rPr lang="en-US" altLang="zh-CN" sz="2400" b="1" dirty="0"/>
                  <a:t>t</a:t>
                </a:r>
                <a:r>
                  <a:rPr lang="zh-CN" altLang="en-US" sz="2400" b="1" dirty="0"/>
                  <a:t>加入</a:t>
                </a:r>
                <a:r>
                  <a:rPr lang="en-US" altLang="zh-CN" sz="2400" b="1" dirty="0"/>
                  <a:t>S</a:t>
                </a:r>
                <a:r>
                  <a:rPr lang="zh-CN" altLang="en-US" sz="2400" b="1" dirty="0"/>
                  <a:t>集合，并用</a:t>
                </a:r>
                <a:r>
                  <a:rPr lang="en-US" altLang="zh-CN" sz="2400" b="1" dirty="0"/>
                  <a:t>t</a:t>
                </a:r>
                <a:r>
                  <a:rPr lang="zh-CN" altLang="en-US" sz="2400" b="1" dirty="0"/>
                  <a:t>更新集合</a:t>
                </a:r>
                <a:r>
                  <a:rPr lang="en-US" altLang="zh-CN" sz="2400" b="1" dirty="0"/>
                  <a:t>S</a:t>
                </a:r>
                <a:r>
                  <a:rPr lang="zh-CN" altLang="en-US" sz="2400" b="1" dirty="0"/>
                  <a:t>内与</a:t>
                </a:r>
                <a:r>
                  <a:rPr lang="en-US" altLang="zh-CN" sz="2400" b="1" dirty="0"/>
                  <a:t>S</a:t>
                </a:r>
                <a:r>
                  <a:rPr lang="zh-CN" altLang="en-US" sz="2400" b="1" dirty="0"/>
                  <a:t>外相连的边</a:t>
                </a:r>
                <a:endParaRPr lang="en-US" altLang="zh-CN" sz="2400" b="1" dirty="0"/>
              </a:p>
              <a:p>
                <a:pPr marL="457200" indent="-457200">
                  <a:lnSpc>
                    <a:spcPct val="150000"/>
                  </a:lnSpc>
                  <a:buFont typeface="Arial" panose="020B0604020202020204" pitchFamily="34" charset="0"/>
                  <a:buChar char="•"/>
                </a:pPr>
                <a:r>
                  <a:rPr lang="zh-CN" altLang="en-US" sz="2400" b="1" dirty="0"/>
                  <a:t>⑤重复③④，直到所有节点被加入</a:t>
                </a:r>
                <a:r>
                  <a:rPr lang="en-US" altLang="zh-CN" sz="2400" b="1" dirty="0"/>
                  <a:t>S</a:t>
                </a:r>
              </a:p>
              <a:p>
                <a:pPr marL="457200" indent="-457200">
                  <a:lnSpc>
                    <a:spcPct val="150000"/>
                  </a:lnSpc>
                  <a:buFont typeface="Arial" panose="020B0604020202020204" pitchFamily="34" charset="0"/>
                  <a:buChar char="•"/>
                </a:pPr>
                <a:r>
                  <a:rPr lang="zh-CN" altLang="en-US" sz="2400" b="1" dirty="0"/>
                  <a:t>同样可以用堆来优化第③步，复杂度为</a:t>
                </a:r>
                <a14:m>
                  <m:oMath xmlns:m="http://schemas.openxmlformats.org/officeDocument/2006/math">
                    <m:r>
                      <a:rPr lang="en-US" altLang="zh-CN" sz="2400" b="1" i="1" smtClean="0">
                        <a:latin typeface="Cambria Math" panose="02040503050406030204" pitchFamily="18" charset="0"/>
                      </a:rPr>
                      <m:t>𝑶</m:t>
                    </m:r>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𝑽</m:t>
                            </m:r>
                          </m:e>
                        </m:d>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𝑬</m:t>
                            </m:r>
                          </m:e>
                        </m:d>
                      </m:e>
                    </m:d>
                    <m:r>
                      <a:rPr lang="en-US" altLang="zh-CN" sz="2400" b="1" i="1" smtClean="0">
                        <a:latin typeface="Cambria Math" panose="02040503050406030204" pitchFamily="18" charset="0"/>
                      </a:rPr>
                      <m:t>𝒍𝒐𝒈</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𝑽</m:t>
                    </m:r>
                    <m:r>
                      <a:rPr lang="en-US" altLang="zh-CN" sz="2400" b="1" i="1" smtClean="0">
                        <a:latin typeface="Cambria Math" panose="02040503050406030204" pitchFamily="18" charset="0"/>
                      </a:rPr>
                      <m:t>|)</m:t>
                    </m:r>
                  </m:oMath>
                </a14:m>
                <a:endParaRPr lang="en-US" altLang="zh-CN" sz="2400" b="1" dirty="0"/>
              </a:p>
            </p:txBody>
          </p:sp>
        </mc:Choice>
        <mc:Fallback>
          <p:sp>
            <p:nvSpPr>
              <p:cNvPr id="2" name="文本框 1">
                <a:extLst>
                  <a:ext uri="{FF2B5EF4-FFF2-40B4-BE49-F238E27FC236}">
                    <a16:creationId xmlns:a16="http://schemas.microsoft.com/office/drawing/2014/main" id="{6CB5353C-3018-78DE-4C8F-B5C8F60C9B38}"/>
                  </a:ext>
                </a:extLst>
              </p:cNvPr>
              <p:cNvSpPr txBox="1">
                <a:spLocks noRot="1" noChangeAspect="1" noMove="1" noResize="1" noEditPoints="1" noAdjustHandles="1" noChangeArrowheads="1" noChangeShapeType="1" noTextEdit="1"/>
              </p:cNvSpPr>
              <p:nvPr/>
            </p:nvSpPr>
            <p:spPr>
              <a:xfrm>
                <a:off x="516093" y="1256427"/>
                <a:ext cx="11196603" cy="3914020"/>
              </a:xfrm>
              <a:prstGeom prst="rect">
                <a:avLst/>
              </a:prstGeom>
              <a:blipFill>
                <a:blip r:embed="rId2"/>
                <a:stretch>
                  <a:fillRect l="-763" b="-2804"/>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3AB8AC2-4052-0945-364D-CCE2434D9D1D}"/>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Prim</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spTree>
    <p:extLst>
      <p:ext uri="{BB962C8B-B14F-4D97-AF65-F5344CB8AC3E}">
        <p14:creationId xmlns:p14="http://schemas.microsoft.com/office/powerpoint/2010/main" val="312143734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092477-D673-4F3A-BCCC-5353BC858949}"/>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Prim</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2198F5FB-E72E-D786-51B4-313910EB7C10}"/>
              </a:ext>
            </a:extLst>
          </p:cNvPr>
          <p:cNvPicPr>
            <a:picLocks noChangeAspect="1"/>
          </p:cNvPicPr>
          <p:nvPr/>
        </p:nvPicPr>
        <p:blipFill>
          <a:blip r:embed="rId2"/>
          <a:stretch>
            <a:fillRect/>
          </a:stretch>
        </p:blipFill>
        <p:spPr>
          <a:xfrm>
            <a:off x="1348658" y="1066995"/>
            <a:ext cx="9061916" cy="5575587"/>
          </a:xfrm>
          <a:prstGeom prst="rect">
            <a:avLst/>
          </a:prstGeom>
        </p:spPr>
      </p:pic>
    </p:spTree>
    <p:extLst>
      <p:ext uri="{BB962C8B-B14F-4D97-AF65-F5344CB8AC3E}">
        <p14:creationId xmlns:p14="http://schemas.microsoft.com/office/powerpoint/2010/main" val="334444677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092477-D673-4F3A-BCCC-5353BC858949}"/>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Prim</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10314FDC-C460-1F4C-A61E-E9D7601A5189}"/>
              </a:ext>
            </a:extLst>
          </p:cNvPr>
          <p:cNvPicPr>
            <a:picLocks noChangeAspect="1"/>
          </p:cNvPicPr>
          <p:nvPr/>
        </p:nvPicPr>
        <p:blipFill>
          <a:blip r:embed="rId2"/>
          <a:stretch>
            <a:fillRect/>
          </a:stretch>
        </p:blipFill>
        <p:spPr>
          <a:xfrm>
            <a:off x="1549166" y="978904"/>
            <a:ext cx="9093667" cy="5277121"/>
          </a:xfrm>
          <a:prstGeom prst="rect">
            <a:avLst/>
          </a:prstGeom>
        </p:spPr>
      </p:pic>
    </p:spTree>
    <p:extLst>
      <p:ext uri="{BB962C8B-B14F-4D97-AF65-F5344CB8AC3E}">
        <p14:creationId xmlns:p14="http://schemas.microsoft.com/office/powerpoint/2010/main" val="165767338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092477-D673-4F3A-BCCC-5353BC858949}"/>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Prim</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E7CD15FD-C06A-A5B7-AF4E-88F78DED31F0}"/>
              </a:ext>
            </a:extLst>
          </p:cNvPr>
          <p:cNvPicPr>
            <a:picLocks noChangeAspect="1"/>
          </p:cNvPicPr>
          <p:nvPr/>
        </p:nvPicPr>
        <p:blipFill>
          <a:blip r:embed="rId2"/>
          <a:stretch>
            <a:fillRect/>
          </a:stretch>
        </p:blipFill>
        <p:spPr>
          <a:xfrm>
            <a:off x="1646284" y="933934"/>
            <a:ext cx="9011113" cy="5569236"/>
          </a:xfrm>
          <a:prstGeom prst="rect">
            <a:avLst/>
          </a:prstGeom>
        </p:spPr>
      </p:pic>
    </p:spTree>
    <p:extLst>
      <p:ext uri="{BB962C8B-B14F-4D97-AF65-F5344CB8AC3E}">
        <p14:creationId xmlns:p14="http://schemas.microsoft.com/office/powerpoint/2010/main" val="368184472"/>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092477-D673-4F3A-BCCC-5353BC858949}"/>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Prim</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664BFFEE-14A2-2971-CF7F-FBCA55207BA1}"/>
              </a:ext>
            </a:extLst>
          </p:cNvPr>
          <p:cNvPicPr>
            <a:picLocks noChangeAspect="1"/>
          </p:cNvPicPr>
          <p:nvPr/>
        </p:nvPicPr>
        <p:blipFill>
          <a:blip r:embed="rId2"/>
          <a:stretch>
            <a:fillRect/>
          </a:stretch>
        </p:blipFill>
        <p:spPr>
          <a:xfrm>
            <a:off x="1545991" y="1016427"/>
            <a:ext cx="9100018" cy="5048509"/>
          </a:xfrm>
          <a:prstGeom prst="rect">
            <a:avLst/>
          </a:prstGeom>
        </p:spPr>
      </p:pic>
    </p:spTree>
    <p:extLst>
      <p:ext uri="{BB962C8B-B14F-4D97-AF65-F5344CB8AC3E}">
        <p14:creationId xmlns:p14="http://schemas.microsoft.com/office/powerpoint/2010/main" val="292993522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092477-D673-4F3A-BCCC-5353BC858949}"/>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Prim</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98B9CE9F-F321-12C1-7C2E-183F97830C13}"/>
              </a:ext>
            </a:extLst>
          </p:cNvPr>
          <p:cNvPicPr>
            <a:picLocks noChangeAspect="1"/>
          </p:cNvPicPr>
          <p:nvPr/>
        </p:nvPicPr>
        <p:blipFill>
          <a:blip r:embed="rId2"/>
          <a:stretch>
            <a:fillRect/>
          </a:stretch>
        </p:blipFill>
        <p:spPr>
          <a:xfrm>
            <a:off x="1584093" y="1006194"/>
            <a:ext cx="9023814" cy="5264421"/>
          </a:xfrm>
          <a:prstGeom prst="rect">
            <a:avLst/>
          </a:prstGeom>
        </p:spPr>
      </p:pic>
    </p:spTree>
    <p:extLst>
      <p:ext uri="{BB962C8B-B14F-4D97-AF65-F5344CB8AC3E}">
        <p14:creationId xmlns:p14="http://schemas.microsoft.com/office/powerpoint/2010/main" val="237052762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092477-D673-4F3A-BCCC-5353BC858949}"/>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Prim</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5F8946EC-B55F-ECA2-7149-28AFB02582FE}"/>
              </a:ext>
            </a:extLst>
          </p:cNvPr>
          <p:cNvPicPr>
            <a:picLocks noChangeAspect="1"/>
          </p:cNvPicPr>
          <p:nvPr/>
        </p:nvPicPr>
        <p:blipFill>
          <a:blip r:embed="rId2"/>
          <a:stretch>
            <a:fillRect/>
          </a:stretch>
        </p:blipFill>
        <p:spPr>
          <a:xfrm>
            <a:off x="1571392" y="1060749"/>
            <a:ext cx="9049215" cy="5308873"/>
          </a:xfrm>
          <a:prstGeom prst="rect">
            <a:avLst/>
          </a:prstGeom>
        </p:spPr>
      </p:pic>
    </p:spTree>
    <p:extLst>
      <p:ext uri="{BB962C8B-B14F-4D97-AF65-F5344CB8AC3E}">
        <p14:creationId xmlns:p14="http://schemas.microsoft.com/office/powerpoint/2010/main" val="2203060180"/>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092477-D673-4F3A-BCCC-5353BC858949}"/>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Prim</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pic>
        <p:nvPicPr>
          <p:cNvPr id="4" name="图片 3">
            <a:extLst>
              <a:ext uri="{FF2B5EF4-FFF2-40B4-BE49-F238E27FC236}">
                <a16:creationId xmlns:a16="http://schemas.microsoft.com/office/drawing/2014/main" id="{8A7E5E5B-A108-33DE-C778-606CAE945814}"/>
              </a:ext>
            </a:extLst>
          </p:cNvPr>
          <p:cNvPicPr>
            <a:picLocks noChangeAspect="1"/>
          </p:cNvPicPr>
          <p:nvPr/>
        </p:nvPicPr>
        <p:blipFill>
          <a:blip r:embed="rId2"/>
          <a:stretch>
            <a:fillRect/>
          </a:stretch>
        </p:blipFill>
        <p:spPr>
          <a:xfrm>
            <a:off x="1544756" y="878050"/>
            <a:ext cx="9004763" cy="5727994"/>
          </a:xfrm>
          <a:prstGeom prst="rect">
            <a:avLst/>
          </a:prstGeom>
        </p:spPr>
      </p:pic>
    </p:spTree>
    <p:extLst>
      <p:ext uri="{BB962C8B-B14F-4D97-AF65-F5344CB8AC3E}">
        <p14:creationId xmlns:p14="http://schemas.microsoft.com/office/powerpoint/2010/main" val="2897694129"/>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961DBC9-01DF-55FA-6195-B6B6613092A9}"/>
              </a:ext>
            </a:extLst>
          </p:cNvPr>
          <p:cNvSpPr/>
          <p:nvPr/>
        </p:nvSpPr>
        <p:spPr>
          <a:xfrm>
            <a:off x="1130007" y="354830"/>
            <a:ext cx="2380273" cy="523220"/>
          </a:xfrm>
          <a:prstGeom prst="rect">
            <a:avLst/>
          </a:prstGeom>
        </p:spPr>
        <p:txBody>
          <a:bodyPr wrap="square">
            <a:spAutoFit/>
          </a:bodyPr>
          <a:lstStyle/>
          <a:p>
            <a:pPr algn="dist"/>
            <a:r>
              <a:rPr lang="en-US" altLang="zh-CN"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Kruskal</a:t>
            </a:r>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算法</a:t>
            </a:r>
          </a:p>
        </p:txBody>
      </p:sp>
      <p:sp>
        <p:nvSpPr>
          <p:cNvPr id="3" name="文本框 2">
            <a:extLst>
              <a:ext uri="{FF2B5EF4-FFF2-40B4-BE49-F238E27FC236}">
                <a16:creationId xmlns:a16="http://schemas.microsoft.com/office/drawing/2014/main" id="{ECE7A3F2-CCC4-A644-F495-153DE09B8174}"/>
              </a:ext>
            </a:extLst>
          </p:cNvPr>
          <p:cNvSpPr txBox="1"/>
          <p:nvPr/>
        </p:nvSpPr>
        <p:spPr>
          <a:xfrm>
            <a:off x="497698" y="1437911"/>
            <a:ext cx="11196603" cy="280602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最小生成树问题还有一种算法可以解决。</a:t>
            </a:r>
            <a:endParaRPr lang="en-US" altLang="zh-CN" sz="2400" b="1" dirty="0"/>
          </a:p>
          <a:p>
            <a:pPr marL="457200" indent="-457200">
              <a:lnSpc>
                <a:spcPct val="150000"/>
              </a:lnSpc>
              <a:buFont typeface="Arial" panose="020B0604020202020204" pitchFamily="34" charset="0"/>
              <a:buChar char="•"/>
            </a:pPr>
            <a:r>
              <a:rPr lang="en-US" altLang="zh-CN" sz="2400" b="1" dirty="0"/>
              <a:t>Kruskal</a:t>
            </a:r>
            <a:r>
              <a:rPr lang="zh-CN" altLang="en-US" sz="2400" b="1" dirty="0"/>
              <a:t>算法的思想非常简单，将所有的边按边权从小到大排序，逐个查看该边两端的节点是否已经连通，如果没连通则选取该边，直到选取了</a:t>
            </a:r>
            <a:r>
              <a:rPr lang="en-US" altLang="zh-CN" sz="2400" b="1" dirty="0"/>
              <a:t>n-1</a:t>
            </a:r>
            <a:r>
              <a:rPr lang="zh-CN" altLang="en-US" sz="2400" b="1" dirty="0"/>
              <a:t>个边。</a:t>
            </a:r>
            <a:endParaRPr lang="en-US" altLang="zh-CN" sz="2400" b="1" dirty="0"/>
          </a:p>
          <a:p>
            <a:pPr marL="457200" indent="-457200">
              <a:lnSpc>
                <a:spcPct val="150000"/>
              </a:lnSpc>
              <a:buFont typeface="Arial" panose="020B0604020202020204" pitchFamily="34" charset="0"/>
              <a:buChar char="•"/>
            </a:pPr>
            <a:r>
              <a:rPr lang="zh-CN" altLang="en-US" sz="2400" b="1" dirty="0"/>
              <a:t>关键在于我们如何判断边两端的节点是否连通</a:t>
            </a:r>
            <a:endParaRPr lang="en-US" altLang="zh-CN" sz="2400" b="1" dirty="0"/>
          </a:p>
          <a:p>
            <a:pPr marL="457200" indent="-457200">
              <a:lnSpc>
                <a:spcPct val="150000"/>
              </a:lnSpc>
              <a:buFont typeface="Arial" panose="020B0604020202020204" pitchFamily="34" charset="0"/>
              <a:buChar char="•"/>
            </a:pPr>
            <a:r>
              <a:rPr lang="zh-CN" altLang="en-US" sz="2400" b="1" dirty="0"/>
              <a:t>连通性的判断可以用一个很好用也很好理解的数据结构并查集来实现。</a:t>
            </a:r>
            <a:endParaRPr lang="en-US" altLang="zh-CN" sz="2400" b="1" dirty="0"/>
          </a:p>
        </p:txBody>
      </p:sp>
    </p:spTree>
    <p:extLst>
      <p:ext uri="{BB962C8B-B14F-4D97-AF65-F5344CB8AC3E}">
        <p14:creationId xmlns:p14="http://schemas.microsoft.com/office/powerpoint/2010/main" val="404694453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D266F5-DCC1-1E70-824E-1B4423D3B787}"/>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并查集</a:t>
            </a:r>
          </a:p>
        </p:txBody>
      </p:sp>
      <p:sp>
        <p:nvSpPr>
          <p:cNvPr id="3" name="文本框 2">
            <a:extLst>
              <a:ext uri="{FF2B5EF4-FFF2-40B4-BE49-F238E27FC236}">
                <a16:creationId xmlns:a16="http://schemas.microsoft.com/office/drawing/2014/main" id="{FA07D463-B97A-634F-E640-CE8CC16ABCEB}"/>
              </a:ext>
            </a:extLst>
          </p:cNvPr>
          <p:cNvSpPr txBox="1"/>
          <p:nvPr/>
        </p:nvSpPr>
        <p:spPr>
          <a:xfrm>
            <a:off x="504678" y="1382070"/>
            <a:ext cx="11403462" cy="114403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并查集的思想，就是用一个集合的“首领”，来标记若干元素同属与一个元素。</a:t>
            </a:r>
            <a:endParaRPr lang="en-US" altLang="zh-CN" sz="2400" b="1" dirty="0"/>
          </a:p>
          <a:p>
            <a:pPr marL="457200" indent="-457200">
              <a:lnSpc>
                <a:spcPct val="150000"/>
              </a:lnSpc>
              <a:buFont typeface="Arial" panose="020B0604020202020204" pitchFamily="34" charset="0"/>
              <a:buChar char="•"/>
            </a:pPr>
            <a:r>
              <a:rPr lang="zh-CN" altLang="en-US" sz="2400" b="1" dirty="0"/>
              <a:t>就例如武侠小说的帮派，只要说出帮派的祖师爷，就可以知道这个人所属的帮派。</a:t>
            </a:r>
            <a:endParaRPr lang="en-US" altLang="zh-CN" sz="2400" b="1" dirty="0"/>
          </a:p>
        </p:txBody>
      </p:sp>
      <p:pic>
        <p:nvPicPr>
          <p:cNvPr id="5" name="图片 4">
            <a:extLst>
              <a:ext uri="{FF2B5EF4-FFF2-40B4-BE49-F238E27FC236}">
                <a16:creationId xmlns:a16="http://schemas.microsoft.com/office/drawing/2014/main" id="{DB7EA4AF-1F2A-C6BE-C517-8068E11B6CF1}"/>
              </a:ext>
            </a:extLst>
          </p:cNvPr>
          <p:cNvPicPr>
            <a:picLocks noChangeAspect="1"/>
          </p:cNvPicPr>
          <p:nvPr/>
        </p:nvPicPr>
        <p:blipFill>
          <a:blip r:embed="rId2"/>
          <a:stretch>
            <a:fillRect/>
          </a:stretch>
        </p:blipFill>
        <p:spPr>
          <a:xfrm>
            <a:off x="3231811" y="2792641"/>
            <a:ext cx="5290982" cy="3928773"/>
          </a:xfrm>
          <a:prstGeom prst="rect">
            <a:avLst/>
          </a:prstGeom>
        </p:spPr>
      </p:pic>
    </p:spTree>
    <p:extLst>
      <p:ext uri="{BB962C8B-B14F-4D97-AF65-F5344CB8AC3E}">
        <p14:creationId xmlns:p14="http://schemas.microsoft.com/office/powerpoint/2010/main" val="122750091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6">
            <a:extLst>
              <a:ext uri="{FF2B5EF4-FFF2-40B4-BE49-F238E27FC236}">
                <a16:creationId xmlns:a16="http://schemas.microsoft.com/office/drawing/2014/main" id="{48488B04-52DC-4DF9-BC44-951F34DBBEEC}"/>
              </a:ext>
            </a:extLst>
          </p:cNvPr>
          <p:cNvSpPr/>
          <p:nvPr/>
        </p:nvSpPr>
        <p:spPr bwMode="auto">
          <a:xfrm rot="5400000">
            <a:off x="4820678" y="1247710"/>
            <a:ext cx="2233978" cy="194241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3C3C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srgbClr val="FFFFFF"/>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9" name="4">
            <a:extLst>
              <a:ext uri="{FF2B5EF4-FFF2-40B4-BE49-F238E27FC236}">
                <a16:creationId xmlns:a16="http://schemas.microsoft.com/office/drawing/2014/main" id="{A9504009-67AB-4F44-8FCF-E182A8706CAA}"/>
              </a:ext>
            </a:extLst>
          </p:cNvPr>
          <p:cNvSpPr txBox="1"/>
          <p:nvPr>
            <p:custDataLst>
              <p:tags r:id="rId1"/>
            </p:custDataLst>
          </p:nvPr>
        </p:nvSpPr>
        <p:spPr>
          <a:xfrm>
            <a:off x="4581141" y="1537020"/>
            <a:ext cx="2713054" cy="1440686"/>
          </a:xfrm>
          <a:prstGeom prst="rect">
            <a:avLst/>
          </a:prstGeom>
          <a:noFill/>
        </p:spPr>
        <p:txBody>
          <a:bodyPr wrap="square" lIns="85983" tIns="42991" rIns="85983" bIns="42991">
            <a:spAutoFit/>
          </a:bodyPr>
          <a:lstStyle/>
          <a:p>
            <a:pPr algn="ctr">
              <a:defRPr/>
            </a:pPr>
            <a:r>
              <a:rPr lang="en-US" altLang="zh-CN" sz="8797"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1</a:t>
            </a:r>
          </a:p>
        </p:txBody>
      </p:sp>
      <p:sp>
        <p:nvSpPr>
          <p:cNvPr id="41" name="2">
            <a:extLst>
              <a:ext uri="{FF2B5EF4-FFF2-40B4-BE49-F238E27FC236}">
                <a16:creationId xmlns:a16="http://schemas.microsoft.com/office/drawing/2014/main" id="{E01395C7-8230-4890-B209-7D41ECCF4130}"/>
              </a:ext>
            </a:extLst>
          </p:cNvPr>
          <p:cNvSpPr txBox="1"/>
          <p:nvPr>
            <p:custDataLst>
              <p:tags r:id="rId2"/>
            </p:custDataLst>
          </p:nvPr>
        </p:nvSpPr>
        <p:spPr>
          <a:xfrm>
            <a:off x="2720403" y="3589797"/>
            <a:ext cx="6597767" cy="640819"/>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zh-CN" altLang="en-US" sz="3600" b="1" dirty="0">
                <a:cs typeface="Times New Roman" panose="02020603050405020304" pitchFamily="18" charset="0"/>
              </a:rPr>
              <a:t>拓扑排序</a:t>
            </a:r>
            <a:endParaRPr lang="zh-CN" altLang="en-US" sz="3600" b="1" dirty="0"/>
          </a:p>
        </p:txBody>
      </p:sp>
      <p:sp>
        <p:nvSpPr>
          <p:cNvPr id="8" name="平行四边形 7">
            <a:extLst>
              <a:ext uri="{FF2B5EF4-FFF2-40B4-BE49-F238E27FC236}">
                <a16:creationId xmlns:a16="http://schemas.microsoft.com/office/drawing/2014/main" id="{A4DFF303-64C5-2B46-8FF5-969720EBCBBF}"/>
              </a:ext>
            </a:extLst>
          </p:cNvPr>
          <p:cNvSpPr/>
          <p:nvPr/>
        </p:nvSpPr>
        <p:spPr>
          <a:xfrm>
            <a:off x="-1290682" y="294519"/>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平行四边形 8">
            <a:extLst>
              <a:ext uri="{FF2B5EF4-FFF2-40B4-BE49-F238E27FC236}">
                <a16:creationId xmlns:a16="http://schemas.microsoft.com/office/drawing/2014/main" id="{BA8E2AFE-4DB1-D84B-84F9-297A3310E288}"/>
              </a:ext>
            </a:extLst>
          </p:cNvPr>
          <p:cNvSpPr/>
          <p:nvPr/>
        </p:nvSpPr>
        <p:spPr>
          <a:xfrm>
            <a:off x="511671" y="-888078"/>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0" name="平行四边形 9">
            <a:extLst>
              <a:ext uri="{FF2B5EF4-FFF2-40B4-BE49-F238E27FC236}">
                <a16:creationId xmlns:a16="http://schemas.microsoft.com/office/drawing/2014/main" id="{7AD87EAA-9BAE-CA4F-B955-A89E3867943E}"/>
              </a:ext>
            </a:extLst>
          </p:cNvPr>
          <p:cNvSpPr/>
          <p:nvPr/>
        </p:nvSpPr>
        <p:spPr>
          <a:xfrm>
            <a:off x="9095790" y="5427303"/>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平行四边形 10">
            <a:extLst>
              <a:ext uri="{FF2B5EF4-FFF2-40B4-BE49-F238E27FC236}">
                <a16:creationId xmlns:a16="http://schemas.microsoft.com/office/drawing/2014/main" id="{19DC2462-77B8-744F-83AE-B0E2AEEAA8E4}"/>
              </a:ext>
            </a:extLst>
          </p:cNvPr>
          <p:cNvSpPr/>
          <p:nvPr/>
        </p:nvSpPr>
        <p:spPr>
          <a:xfrm>
            <a:off x="10898143" y="4244706"/>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321689045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90A42AA-CA79-753F-7D12-BB51A7EC8ED5}"/>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并查集</a:t>
            </a:r>
          </a:p>
        </p:txBody>
      </p:sp>
      <p:sp>
        <p:nvSpPr>
          <p:cNvPr id="3" name="文本框 2">
            <a:extLst>
              <a:ext uri="{FF2B5EF4-FFF2-40B4-BE49-F238E27FC236}">
                <a16:creationId xmlns:a16="http://schemas.microsoft.com/office/drawing/2014/main" id="{2FED4A32-9F41-307B-9208-29358F6673A1}"/>
              </a:ext>
            </a:extLst>
          </p:cNvPr>
          <p:cNvSpPr txBox="1"/>
          <p:nvPr/>
        </p:nvSpPr>
        <p:spPr>
          <a:xfrm>
            <a:off x="316214" y="1193606"/>
            <a:ext cx="11403462" cy="33600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我们用一个</a:t>
            </a:r>
            <a:r>
              <a:rPr lang="en-US" altLang="zh-CN" sz="2400" b="1" dirty="0"/>
              <a:t>Fa</a:t>
            </a:r>
            <a:r>
              <a:rPr lang="zh-CN" altLang="en-US" sz="2400" b="1" dirty="0"/>
              <a:t>数组来表示每个节点所属集合的“首领”</a:t>
            </a:r>
            <a:endParaRPr lang="en-US" altLang="zh-CN" sz="2400" b="1" dirty="0"/>
          </a:p>
          <a:p>
            <a:pPr marL="457200" indent="-457200">
              <a:lnSpc>
                <a:spcPct val="150000"/>
              </a:lnSpc>
              <a:buFont typeface="Arial" panose="020B0604020202020204" pitchFamily="34" charset="0"/>
              <a:buChar char="•"/>
            </a:pPr>
            <a:r>
              <a:rPr lang="zh-CN" altLang="en-US" sz="2400" b="1" dirty="0"/>
              <a:t>初始值</a:t>
            </a:r>
            <a:r>
              <a:rPr lang="en-US" altLang="zh-CN" sz="2400" b="1" dirty="0"/>
              <a:t>fa[</a:t>
            </a:r>
            <a:r>
              <a:rPr lang="en-US" altLang="zh-CN" sz="2400" b="1" dirty="0" err="1"/>
              <a:t>i</a:t>
            </a:r>
            <a:r>
              <a:rPr lang="en-US" altLang="zh-CN" sz="2400" b="1" dirty="0"/>
              <a:t>]=</a:t>
            </a:r>
            <a:r>
              <a:rPr lang="en-US" altLang="zh-CN" sz="2400" b="1" dirty="0" err="1"/>
              <a:t>i</a:t>
            </a:r>
            <a:endParaRPr lang="en-US" altLang="zh-CN" sz="2400" b="1" dirty="0"/>
          </a:p>
          <a:p>
            <a:pPr marL="457200" indent="-457200">
              <a:lnSpc>
                <a:spcPct val="150000"/>
              </a:lnSpc>
              <a:buFont typeface="Arial" panose="020B0604020202020204" pitchFamily="34" charset="0"/>
              <a:buChar char="•"/>
            </a:pPr>
            <a:r>
              <a:rPr lang="zh-CN" altLang="en-US" sz="2400" b="1" dirty="0"/>
              <a:t>当</a:t>
            </a:r>
            <a:r>
              <a:rPr lang="en-US" altLang="zh-CN" sz="2400" b="1" dirty="0"/>
              <a:t>fa[</a:t>
            </a:r>
            <a:r>
              <a:rPr lang="en-US" altLang="zh-CN" sz="2400" b="1" dirty="0" err="1"/>
              <a:t>i</a:t>
            </a:r>
            <a:r>
              <a:rPr lang="en-US" altLang="zh-CN" sz="2400" b="1" dirty="0"/>
              <a:t>]=</a:t>
            </a:r>
            <a:r>
              <a:rPr lang="en-US" altLang="zh-CN" sz="2400" b="1" dirty="0" err="1"/>
              <a:t>i</a:t>
            </a:r>
            <a:r>
              <a:rPr lang="zh-CN" altLang="en-US" sz="2400" b="1" dirty="0"/>
              <a:t>时，说明</a:t>
            </a:r>
            <a:r>
              <a:rPr lang="en-US" altLang="zh-CN" sz="2400" b="1" dirty="0" err="1"/>
              <a:t>i</a:t>
            </a:r>
            <a:r>
              <a:rPr lang="zh-CN" altLang="en-US" sz="2400" b="1" dirty="0"/>
              <a:t>没有更高的“上司”，它就是这个集合的首领</a:t>
            </a:r>
            <a:endParaRPr lang="en-US" altLang="zh-CN" sz="2400" b="1" dirty="0"/>
          </a:p>
          <a:p>
            <a:pPr marL="457200" indent="-457200">
              <a:lnSpc>
                <a:spcPct val="150000"/>
              </a:lnSpc>
              <a:buFont typeface="Arial" panose="020B0604020202020204" pitchFamily="34" charset="0"/>
              <a:buChar char="•"/>
            </a:pPr>
            <a:r>
              <a:rPr lang="zh-CN" altLang="en-US" sz="2400" b="1" dirty="0"/>
              <a:t>那么判断两个节点</a:t>
            </a:r>
            <a:r>
              <a:rPr lang="en-US" altLang="zh-CN" sz="2400" b="1" dirty="0"/>
              <a:t>x, y</a:t>
            </a:r>
            <a:r>
              <a:rPr lang="zh-CN" altLang="en-US" sz="2400" b="1" dirty="0"/>
              <a:t>在不在同一个集合只需要判断</a:t>
            </a:r>
            <a:r>
              <a:rPr lang="en-US" altLang="zh-CN" sz="2400" b="1" dirty="0"/>
              <a:t>x</a:t>
            </a:r>
            <a:r>
              <a:rPr lang="zh-CN" altLang="en-US" sz="2400" b="1" dirty="0"/>
              <a:t>与</a:t>
            </a:r>
            <a:r>
              <a:rPr lang="en-US" altLang="zh-CN" sz="2400" b="1" dirty="0"/>
              <a:t>y</a:t>
            </a:r>
            <a:r>
              <a:rPr lang="zh-CN" altLang="en-US" sz="2400" b="1" dirty="0"/>
              <a:t>的首领是否相等，找到首领的方式就是不断往上找上司，直到</a:t>
            </a:r>
            <a:r>
              <a:rPr lang="en-US" altLang="zh-CN" sz="2400" b="1" dirty="0"/>
              <a:t>fa</a:t>
            </a:r>
            <a:r>
              <a:rPr lang="zh-CN" altLang="en-US" sz="2400" b="1" dirty="0"/>
              <a:t>等于其本身</a:t>
            </a:r>
            <a:endParaRPr lang="en-US" altLang="zh-CN" sz="2400" b="1" dirty="0"/>
          </a:p>
          <a:p>
            <a:pPr marL="457200" indent="-457200">
              <a:lnSpc>
                <a:spcPct val="150000"/>
              </a:lnSpc>
              <a:buFont typeface="Arial" panose="020B0604020202020204" pitchFamily="34" charset="0"/>
              <a:buChar char="•"/>
            </a:pPr>
            <a:r>
              <a:rPr lang="zh-CN" altLang="en-US" sz="2400" b="1" dirty="0"/>
              <a:t>将两个集合融合的操作也是只要将集合</a:t>
            </a:r>
            <a:r>
              <a:rPr lang="en-US" altLang="zh-CN" sz="2400" b="1" dirty="0"/>
              <a:t>A</a:t>
            </a:r>
            <a:r>
              <a:rPr lang="zh-CN" altLang="en-US" sz="2400" b="1" dirty="0"/>
              <a:t>的上司变成集合</a:t>
            </a:r>
            <a:r>
              <a:rPr lang="en-US" altLang="zh-CN" sz="2400" b="1" dirty="0"/>
              <a:t>B</a:t>
            </a:r>
            <a:r>
              <a:rPr lang="zh-CN" altLang="en-US" sz="2400" b="1" dirty="0"/>
              <a:t>的上司，或者反过来。</a:t>
            </a:r>
            <a:endParaRPr lang="en-US" altLang="zh-CN" sz="2400" b="1" dirty="0"/>
          </a:p>
        </p:txBody>
      </p:sp>
      <p:pic>
        <p:nvPicPr>
          <p:cNvPr id="5" name="图片 4">
            <a:extLst>
              <a:ext uri="{FF2B5EF4-FFF2-40B4-BE49-F238E27FC236}">
                <a16:creationId xmlns:a16="http://schemas.microsoft.com/office/drawing/2014/main" id="{7EEA0469-DDC3-FB31-5849-8323A91F7A7E}"/>
              </a:ext>
            </a:extLst>
          </p:cNvPr>
          <p:cNvPicPr>
            <a:picLocks noChangeAspect="1"/>
          </p:cNvPicPr>
          <p:nvPr/>
        </p:nvPicPr>
        <p:blipFill>
          <a:blip r:embed="rId2"/>
          <a:stretch>
            <a:fillRect/>
          </a:stretch>
        </p:blipFill>
        <p:spPr>
          <a:xfrm>
            <a:off x="633433" y="4797375"/>
            <a:ext cx="4220749" cy="1705795"/>
          </a:xfrm>
          <a:prstGeom prst="rect">
            <a:avLst/>
          </a:prstGeom>
        </p:spPr>
      </p:pic>
      <p:pic>
        <p:nvPicPr>
          <p:cNvPr id="7" name="图片 6">
            <a:extLst>
              <a:ext uri="{FF2B5EF4-FFF2-40B4-BE49-F238E27FC236}">
                <a16:creationId xmlns:a16="http://schemas.microsoft.com/office/drawing/2014/main" id="{CB3EE247-31B5-815A-B3BF-FFB4E50CD438}"/>
              </a:ext>
            </a:extLst>
          </p:cNvPr>
          <p:cNvPicPr>
            <a:picLocks noChangeAspect="1"/>
          </p:cNvPicPr>
          <p:nvPr/>
        </p:nvPicPr>
        <p:blipFill>
          <a:blip r:embed="rId3"/>
          <a:stretch>
            <a:fillRect/>
          </a:stretch>
        </p:blipFill>
        <p:spPr>
          <a:xfrm>
            <a:off x="6096000" y="4811497"/>
            <a:ext cx="4513972" cy="1705794"/>
          </a:xfrm>
          <a:prstGeom prst="rect">
            <a:avLst/>
          </a:prstGeom>
        </p:spPr>
      </p:pic>
    </p:spTree>
    <p:extLst>
      <p:ext uri="{BB962C8B-B14F-4D97-AF65-F5344CB8AC3E}">
        <p14:creationId xmlns:p14="http://schemas.microsoft.com/office/powerpoint/2010/main" val="3676717121"/>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CE0724-BDD0-DEF6-7E8C-A4B9A3BA78EB}"/>
              </a:ext>
            </a:extLst>
          </p:cNvPr>
          <p:cNvSpPr txBox="1"/>
          <p:nvPr/>
        </p:nvSpPr>
        <p:spPr>
          <a:xfrm>
            <a:off x="316214" y="1193606"/>
            <a:ext cx="11403462" cy="280602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光这么写效率会比较低，因为每次在询问</a:t>
            </a:r>
            <a:r>
              <a:rPr lang="en-US" altLang="zh-CN" sz="2400" b="1" dirty="0"/>
              <a:t>x</a:t>
            </a:r>
            <a:r>
              <a:rPr lang="zh-CN" altLang="en-US" sz="2400" b="1" dirty="0"/>
              <a:t>的首领时，都需要不断向上询问，这样的询问在第一次之后是多余的，我们希望在第一次询问后，我们能直接回答出</a:t>
            </a:r>
            <a:r>
              <a:rPr lang="en-US" altLang="zh-CN" sz="2400" b="1" dirty="0"/>
              <a:t>x</a:t>
            </a:r>
            <a:r>
              <a:rPr lang="zh-CN" altLang="en-US" sz="2400" b="1" dirty="0"/>
              <a:t>的首领是</a:t>
            </a:r>
            <a:r>
              <a:rPr lang="en-US" altLang="zh-CN" sz="2400" b="1" dirty="0"/>
              <a:t>y</a:t>
            </a:r>
            <a:r>
              <a:rPr lang="zh-CN" altLang="en-US" sz="2400" b="1" dirty="0"/>
              <a:t>，而不是多次向上寻找。</a:t>
            </a:r>
            <a:endParaRPr lang="en-US" altLang="zh-CN" sz="2400" b="1" dirty="0"/>
          </a:p>
          <a:p>
            <a:pPr marL="457200" indent="-457200">
              <a:lnSpc>
                <a:spcPct val="150000"/>
              </a:lnSpc>
              <a:buFont typeface="Arial" panose="020B0604020202020204" pitchFamily="34" charset="0"/>
              <a:buChar char="•"/>
            </a:pPr>
            <a:r>
              <a:rPr lang="zh-CN" altLang="en-US" sz="2400" b="1" dirty="0"/>
              <a:t>这种处理称作路径压缩，类似于记忆化搜索，将</a:t>
            </a:r>
            <a:r>
              <a:rPr lang="en-US" altLang="zh-CN" sz="2400" b="1" dirty="0"/>
              <a:t>fa[x]</a:t>
            </a:r>
            <a:r>
              <a:rPr lang="zh-CN" altLang="en-US" sz="2400" b="1" dirty="0"/>
              <a:t>直接指向当前的首领，之后的询问不需要一层一层寻找。</a:t>
            </a:r>
            <a:endParaRPr lang="en-US" altLang="zh-CN" sz="2400" b="1" dirty="0"/>
          </a:p>
        </p:txBody>
      </p:sp>
      <p:sp>
        <p:nvSpPr>
          <p:cNvPr id="3" name="矩形 2">
            <a:extLst>
              <a:ext uri="{FF2B5EF4-FFF2-40B4-BE49-F238E27FC236}">
                <a16:creationId xmlns:a16="http://schemas.microsoft.com/office/drawing/2014/main" id="{9D676691-E862-B376-90E7-F8BFFE9E5ACC}"/>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并查集</a:t>
            </a:r>
          </a:p>
        </p:txBody>
      </p:sp>
      <p:pic>
        <p:nvPicPr>
          <p:cNvPr id="7" name="图片 6">
            <a:extLst>
              <a:ext uri="{FF2B5EF4-FFF2-40B4-BE49-F238E27FC236}">
                <a16:creationId xmlns:a16="http://schemas.microsoft.com/office/drawing/2014/main" id="{F33B1C91-8135-CEE9-3DF7-887A2A4F0744}"/>
              </a:ext>
            </a:extLst>
          </p:cNvPr>
          <p:cNvPicPr>
            <a:picLocks noChangeAspect="1"/>
          </p:cNvPicPr>
          <p:nvPr/>
        </p:nvPicPr>
        <p:blipFill>
          <a:blip r:embed="rId2"/>
          <a:stretch>
            <a:fillRect/>
          </a:stretch>
        </p:blipFill>
        <p:spPr>
          <a:xfrm>
            <a:off x="1604200" y="4259346"/>
            <a:ext cx="7089845" cy="1952990"/>
          </a:xfrm>
          <a:prstGeom prst="rect">
            <a:avLst/>
          </a:prstGeom>
        </p:spPr>
      </p:pic>
      <p:sp>
        <p:nvSpPr>
          <p:cNvPr id="8" name="矩形 7">
            <a:extLst>
              <a:ext uri="{FF2B5EF4-FFF2-40B4-BE49-F238E27FC236}">
                <a16:creationId xmlns:a16="http://schemas.microsoft.com/office/drawing/2014/main" id="{8E397C25-EE25-F7D6-2FA9-457005413801}"/>
              </a:ext>
            </a:extLst>
          </p:cNvPr>
          <p:cNvSpPr/>
          <p:nvPr/>
        </p:nvSpPr>
        <p:spPr>
          <a:xfrm>
            <a:off x="5542241" y="5235841"/>
            <a:ext cx="809698" cy="55070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0302297"/>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6">
            <a:extLst>
              <a:ext uri="{FF2B5EF4-FFF2-40B4-BE49-F238E27FC236}">
                <a16:creationId xmlns:a16="http://schemas.microsoft.com/office/drawing/2014/main" id="{48488B04-52DC-4DF9-BC44-951F34DBBEEC}"/>
              </a:ext>
            </a:extLst>
          </p:cNvPr>
          <p:cNvSpPr/>
          <p:nvPr/>
        </p:nvSpPr>
        <p:spPr bwMode="auto">
          <a:xfrm rot="5400000">
            <a:off x="4820678" y="1247710"/>
            <a:ext cx="2233978" cy="194241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3C3C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srgbClr val="FFFFFF"/>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9" name="4">
            <a:extLst>
              <a:ext uri="{FF2B5EF4-FFF2-40B4-BE49-F238E27FC236}">
                <a16:creationId xmlns:a16="http://schemas.microsoft.com/office/drawing/2014/main" id="{A9504009-67AB-4F44-8FCF-E182A8706CAA}"/>
              </a:ext>
            </a:extLst>
          </p:cNvPr>
          <p:cNvSpPr txBox="1"/>
          <p:nvPr>
            <p:custDataLst>
              <p:tags r:id="rId1"/>
            </p:custDataLst>
          </p:nvPr>
        </p:nvSpPr>
        <p:spPr>
          <a:xfrm>
            <a:off x="4581141" y="1537020"/>
            <a:ext cx="2713054" cy="1440686"/>
          </a:xfrm>
          <a:prstGeom prst="rect">
            <a:avLst/>
          </a:prstGeom>
          <a:noFill/>
        </p:spPr>
        <p:txBody>
          <a:bodyPr wrap="square" lIns="85983" tIns="42991" rIns="85983" bIns="42991">
            <a:spAutoFit/>
          </a:bodyPr>
          <a:lstStyle/>
          <a:p>
            <a:pPr algn="ctr">
              <a:defRPr/>
            </a:pPr>
            <a:r>
              <a:rPr lang="en-US" altLang="zh-CN" sz="8797"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4</a:t>
            </a:r>
          </a:p>
        </p:txBody>
      </p:sp>
      <p:sp>
        <p:nvSpPr>
          <p:cNvPr id="41" name="2">
            <a:extLst>
              <a:ext uri="{FF2B5EF4-FFF2-40B4-BE49-F238E27FC236}">
                <a16:creationId xmlns:a16="http://schemas.microsoft.com/office/drawing/2014/main" id="{E01395C7-8230-4890-B209-7D41ECCF4130}"/>
              </a:ext>
            </a:extLst>
          </p:cNvPr>
          <p:cNvSpPr txBox="1"/>
          <p:nvPr>
            <p:custDataLst>
              <p:tags r:id="rId2"/>
            </p:custDataLst>
          </p:nvPr>
        </p:nvSpPr>
        <p:spPr>
          <a:xfrm>
            <a:off x="2720403" y="3589797"/>
            <a:ext cx="6597767" cy="640819"/>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zh-CN" altLang="en-US" sz="3600" b="1" dirty="0">
                <a:cs typeface="Times New Roman" panose="02020603050405020304" pitchFamily="18" charset="0"/>
              </a:rPr>
              <a:t>连通分量</a:t>
            </a:r>
            <a:endParaRPr lang="zh-CN" altLang="en-US" sz="3600" b="1" dirty="0"/>
          </a:p>
        </p:txBody>
      </p:sp>
      <p:sp>
        <p:nvSpPr>
          <p:cNvPr id="8" name="平行四边形 7">
            <a:extLst>
              <a:ext uri="{FF2B5EF4-FFF2-40B4-BE49-F238E27FC236}">
                <a16:creationId xmlns:a16="http://schemas.microsoft.com/office/drawing/2014/main" id="{A4DFF303-64C5-2B46-8FF5-969720EBCBBF}"/>
              </a:ext>
            </a:extLst>
          </p:cNvPr>
          <p:cNvSpPr/>
          <p:nvPr/>
        </p:nvSpPr>
        <p:spPr>
          <a:xfrm>
            <a:off x="-1290682" y="294519"/>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平行四边形 8">
            <a:extLst>
              <a:ext uri="{FF2B5EF4-FFF2-40B4-BE49-F238E27FC236}">
                <a16:creationId xmlns:a16="http://schemas.microsoft.com/office/drawing/2014/main" id="{BA8E2AFE-4DB1-D84B-84F9-297A3310E288}"/>
              </a:ext>
            </a:extLst>
          </p:cNvPr>
          <p:cNvSpPr/>
          <p:nvPr/>
        </p:nvSpPr>
        <p:spPr>
          <a:xfrm>
            <a:off x="511671" y="-888078"/>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0" name="平行四边形 9">
            <a:extLst>
              <a:ext uri="{FF2B5EF4-FFF2-40B4-BE49-F238E27FC236}">
                <a16:creationId xmlns:a16="http://schemas.microsoft.com/office/drawing/2014/main" id="{7AD87EAA-9BAE-CA4F-B955-A89E3867943E}"/>
              </a:ext>
            </a:extLst>
          </p:cNvPr>
          <p:cNvSpPr/>
          <p:nvPr/>
        </p:nvSpPr>
        <p:spPr>
          <a:xfrm>
            <a:off x="9095790" y="5427303"/>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平行四边形 10">
            <a:extLst>
              <a:ext uri="{FF2B5EF4-FFF2-40B4-BE49-F238E27FC236}">
                <a16:creationId xmlns:a16="http://schemas.microsoft.com/office/drawing/2014/main" id="{19DC2462-77B8-744F-83AE-B0E2AEEAA8E4}"/>
              </a:ext>
            </a:extLst>
          </p:cNvPr>
          <p:cNvSpPr/>
          <p:nvPr/>
        </p:nvSpPr>
        <p:spPr>
          <a:xfrm>
            <a:off x="10898143" y="4244706"/>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1631702324"/>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8BD5B2-E479-E9EF-5DF5-759164262256}"/>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强连通分量</a:t>
            </a:r>
          </a:p>
        </p:txBody>
      </p:sp>
      <p:sp>
        <p:nvSpPr>
          <p:cNvPr id="3" name="文本框 2">
            <a:extLst>
              <a:ext uri="{FF2B5EF4-FFF2-40B4-BE49-F238E27FC236}">
                <a16:creationId xmlns:a16="http://schemas.microsoft.com/office/drawing/2014/main" id="{867C0ED5-5F0E-3CA8-4F72-3B20820901A6}"/>
              </a:ext>
            </a:extLst>
          </p:cNvPr>
          <p:cNvSpPr txBox="1"/>
          <p:nvPr/>
        </p:nvSpPr>
        <p:spPr>
          <a:xfrm>
            <a:off x="316214" y="1193606"/>
            <a:ext cx="11403462" cy="114403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强联通分量（</a:t>
            </a:r>
            <a:r>
              <a:rPr lang="en-US" altLang="zh-CN" sz="2400" b="1" dirty="0"/>
              <a:t>Strongly Connected Component, SCC</a:t>
            </a:r>
            <a:r>
              <a:rPr lang="zh-CN" altLang="en-US" sz="2400" b="1" dirty="0"/>
              <a:t>）是指一个有向图的一个子集，该子集是一个强联通图，即任意两个节点之间都有路径互相到达。</a:t>
            </a:r>
            <a:endParaRPr lang="en-US" altLang="zh-CN" sz="2400" b="1" dirty="0"/>
          </a:p>
        </p:txBody>
      </p:sp>
      <p:pic>
        <p:nvPicPr>
          <p:cNvPr id="7" name="图片 6">
            <a:extLst>
              <a:ext uri="{FF2B5EF4-FFF2-40B4-BE49-F238E27FC236}">
                <a16:creationId xmlns:a16="http://schemas.microsoft.com/office/drawing/2014/main" id="{24BAB1AE-CF96-F78F-4147-94BE23E61D0B}"/>
              </a:ext>
            </a:extLst>
          </p:cNvPr>
          <p:cNvPicPr>
            <a:picLocks noChangeAspect="1"/>
          </p:cNvPicPr>
          <p:nvPr/>
        </p:nvPicPr>
        <p:blipFill>
          <a:blip r:embed="rId2"/>
          <a:stretch>
            <a:fillRect/>
          </a:stretch>
        </p:blipFill>
        <p:spPr>
          <a:xfrm>
            <a:off x="2328755" y="2289193"/>
            <a:ext cx="7534490" cy="4462341"/>
          </a:xfrm>
          <a:prstGeom prst="rect">
            <a:avLst/>
          </a:prstGeom>
        </p:spPr>
      </p:pic>
    </p:spTree>
    <p:extLst>
      <p:ext uri="{BB962C8B-B14F-4D97-AF65-F5344CB8AC3E}">
        <p14:creationId xmlns:p14="http://schemas.microsoft.com/office/powerpoint/2010/main" val="727796775"/>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F36642B-C1F0-8BFA-9843-B90604AFB861}"/>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强连通分量</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C621D7B2-DC73-A8E3-242E-B1D3521C4A02}"/>
                  </a:ext>
                </a:extLst>
              </p:cNvPr>
              <p:cNvSpPr txBox="1"/>
              <p:nvPr/>
            </p:nvSpPr>
            <p:spPr>
              <a:xfrm>
                <a:off x="316214" y="1193606"/>
                <a:ext cx="11403462" cy="391402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定理：假设</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𝑺</m:t>
                        </m:r>
                      </m:e>
                      <m:sub>
                        <m:r>
                          <a:rPr lang="en-US" altLang="zh-CN" sz="2400" b="1" i="1" smtClean="0">
                            <a:latin typeface="Cambria Math" panose="02040503050406030204" pitchFamily="18" charset="0"/>
                          </a:rPr>
                          <m:t>𝟐</m:t>
                        </m:r>
                      </m:sub>
                    </m:sSub>
                  </m:oMath>
                </a14:m>
                <a:r>
                  <a:rPr lang="zh-CN" altLang="en-US" sz="2400" b="1" dirty="0"/>
                  <a:t>是</a:t>
                </a:r>
                <a14:m>
                  <m:oMath xmlns:m="http://schemas.openxmlformats.org/officeDocument/2006/math">
                    <m:r>
                      <a:rPr lang="en-US" altLang="zh-CN" sz="2400" b="1" i="1" dirty="0" smtClean="0">
                        <a:latin typeface="Cambria Math" panose="02040503050406030204" pitchFamily="18" charset="0"/>
                      </a:rPr>
                      <m:t>𝑮</m:t>
                    </m:r>
                  </m:oMath>
                </a14:m>
                <a:r>
                  <a:rPr lang="zh-CN" altLang="en-US" sz="2400" b="1" dirty="0"/>
                  <a:t>的两个强联通分量，那么</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𝟏</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oMath>
                </a14:m>
                <a:endParaRPr lang="en-US" altLang="zh-CN" sz="2400" b="1" dirty="0"/>
              </a:p>
              <a:p>
                <a:pPr marL="457200" indent="-457200">
                  <a:lnSpc>
                    <a:spcPct val="150000"/>
                  </a:lnSpc>
                  <a:buFont typeface="Arial" panose="020B0604020202020204" pitchFamily="34" charset="0"/>
                  <a:buChar char="•"/>
                </a:pPr>
                <a:r>
                  <a:rPr lang="zh-CN" altLang="en-US" sz="2400" b="1" dirty="0"/>
                  <a:t>证明：</a:t>
                </a:r>
                <a:endParaRPr lang="en-US" altLang="zh-CN" sz="2400" b="1" dirty="0"/>
              </a:p>
              <a:p>
                <a:pPr marL="457200" indent="-457200">
                  <a:lnSpc>
                    <a:spcPct val="150000"/>
                  </a:lnSpc>
                  <a:buFont typeface="Arial" panose="020B0604020202020204" pitchFamily="34" charset="0"/>
                  <a:buChar char="•"/>
                </a:pPr>
                <a:r>
                  <a:rPr lang="zh-CN" altLang="en-US" sz="2400" b="1" dirty="0"/>
                  <a:t>假设某个节点</a:t>
                </a:r>
                <a14:m>
                  <m:oMath xmlns:m="http://schemas.openxmlformats.org/officeDocument/2006/math">
                    <m:r>
                      <a:rPr lang="en-US" altLang="zh-CN" sz="2400" b="1" i="1" smtClean="0">
                        <a:latin typeface="Cambria Math" panose="02040503050406030204" pitchFamily="18" charset="0"/>
                      </a:rPr>
                      <m:t>𝒗</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𝟏</m:t>
                        </m:r>
                      </m:sub>
                    </m:sSub>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𝑺</m:t>
                        </m:r>
                      </m:e>
                      <m:sub>
                        <m:r>
                          <a:rPr lang="en-US" altLang="zh-CN" sz="2400" b="1" i="1">
                            <a:latin typeface="Cambria Math" panose="02040503050406030204" pitchFamily="18" charset="0"/>
                          </a:rPr>
                          <m:t>𝟐</m:t>
                        </m:r>
                      </m:sub>
                    </m:sSub>
                  </m:oMath>
                </a14:m>
                <a:r>
                  <a:rPr lang="zh-CN" altLang="en-US" sz="2400" b="1" dirty="0"/>
                  <a:t>，那么对于</a:t>
                </a:r>
                <a14:m>
                  <m:oMath xmlns:m="http://schemas.openxmlformats.org/officeDocument/2006/math">
                    <m:r>
                      <a:rPr lang="zh-CN" altLang="en-US"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m:t>
                        </m:r>
                      </m:sub>
                    </m:sSub>
                    <m:r>
                      <a:rPr lang="zh-CN" altLang="en-US"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smtClean="0">
                            <a:latin typeface="Cambria Math" panose="02040503050406030204" pitchFamily="18" charset="0"/>
                          </a:rPr>
                          <m:t>𝟐</m:t>
                        </m:r>
                      </m:sub>
                    </m:sSub>
                  </m:oMath>
                </a14:m>
                <a:r>
                  <a:rPr lang="zh-CN" altLang="en-US" sz="2400" b="1" dirty="0"/>
                  <a:t>，</a:t>
                </a:r>
                <a:endParaRPr lang="en-US" altLang="zh-CN" sz="2400" b="1" dirty="0"/>
              </a:p>
              <a:p>
                <a:pPr marL="457200" indent="-457200">
                  <a:lnSpc>
                    <a:spcPct val="150000"/>
                  </a:lnSpc>
                  <a:buFont typeface="Arial" panose="020B0604020202020204" pitchFamily="34" charset="0"/>
                  <a:buChar char="•"/>
                </a:pPr>
                <a:r>
                  <a:rPr lang="zh-CN" altLang="en-US" sz="2400" b="1" dirty="0"/>
                  <a:t>都存在路径从</a:t>
                </a:r>
                <a14:m>
                  <m:oMath xmlns:m="http://schemas.openxmlformats.org/officeDocument/2006/math">
                    <m:r>
                      <a:rPr lang="en-US" altLang="zh-CN" sz="2400" b="1" i="1" smtClean="0">
                        <a:latin typeface="Cambria Math" panose="02040503050406030204" pitchFamily="18" charset="0"/>
                      </a:rPr>
                      <m:t>𝒗</m:t>
                    </m:r>
                  </m:oMath>
                </a14:m>
                <a:r>
                  <a:rPr lang="zh-CN" altLang="en-US" sz="2400" b="1" dirty="0"/>
                  <a:t>到</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𝒖</m:t>
                        </m:r>
                      </m:e>
                      <m:sub>
                        <m:r>
                          <a:rPr lang="en-US" altLang="zh-CN" sz="2400" b="1" i="1">
                            <a:latin typeface="Cambria Math" panose="02040503050406030204" pitchFamily="18" charset="0"/>
                          </a:rPr>
                          <m:t>𝟏</m:t>
                        </m:r>
                      </m:sub>
                    </m:sSub>
                  </m:oMath>
                </a14:m>
                <a:r>
                  <a:rPr lang="zh-CN" altLang="en-US" sz="2400" b="1" dirty="0"/>
                  <a:t>，从</a:t>
                </a:r>
                <a14:m>
                  <m:oMath xmlns:m="http://schemas.openxmlformats.org/officeDocument/2006/math">
                    <m:r>
                      <a:rPr lang="en-US" altLang="zh-CN" sz="2400" b="1" i="1" smtClean="0">
                        <a:latin typeface="Cambria Math" panose="02040503050406030204" pitchFamily="18" charset="0"/>
                      </a:rPr>
                      <m:t>𝒗</m:t>
                    </m:r>
                  </m:oMath>
                </a14:m>
                <a:r>
                  <a:rPr lang="zh-CN" altLang="en-US" sz="2400" b="1" dirty="0"/>
                  <a:t>到</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𝒖</m:t>
                        </m:r>
                      </m:e>
                      <m:sub>
                        <m:r>
                          <a:rPr lang="en-US" altLang="zh-CN" sz="2400" b="1" i="1" smtClean="0">
                            <a:latin typeface="Cambria Math" panose="02040503050406030204" pitchFamily="18" charset="0"/>
                          </a:rPr>
                          <m:t>𝟐</m:t>
                        </m:r>
                      </m:sub>
                    </m:sSub>
                  </m:oMath>
                </a14:m>
                <a:endParaRPr lang="en-US" altLang="zh-CN" sz="2400" b="1" dirty="0"/>
              </a:p>
              <a:p>
                <a:pPr marL="457200" indent="-457200">
                  <a:lnSpc>
                    <a:spcPct val="150000"/>
                  </a:lnSpc>
                  <a:buFont typeface="Arial" panose="020B0604020202020204" pitchFamily="34" charset="0"/>
                  <a:buChar char="•"/>
                </a:pPr>
                <a:r>
                  <a:rPr lang="zh-CN" altLang="en-US" sz="2400" b="1" dirty="0"/>
                  <a:t>那么将这两条路径相接自然能得到</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m:t>
                        </m:r>
                      </m:sub>
                    </m:sSub>
                  </m:oMath>
                </a14:m>
                <a:r>
                  <a:rPr lang="zh-CN" altLang="en-US" sz="2400" b="1" dirty="0"/>
                  <a:t>到</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𝒖</m:t>
                        </m:r>
                      </m:e>
                      <m:sub>
                        <m:r>
                          <a:rPr lang="en-US" altLang="zh-CN" sz="2400" b="1" i="1" smtClean="0">
                            <a:latin typeface="Cambria Math" panose="02040503050406030204" pitchFamily="18" charset="0"/>
                          </a:rPr>
                          <m:t>𝟐</m:t>
                        </m:r>
                      </m:sub>
                    </m:sSub>
                  </m:oMath>
                </a14:m>
                <a:r>
                  <a:rPr lang="zh-CN" altLang="en-US" sz="2400" b="1" dirty="0"/>
                  <a:t>的路径</a:t>
                </a:r>
                <a:endParaRPr lang="en-US" altLang="zh-CN" sz="2400" b="1" dirty="0"/>
              </a:p>
              <a:p>
                <a:pPr marL="457200" indent="-457200">
                  <a:lnSpc>
                    <a:spcPct val="150000"/>
                  </a:lnSpc>
                  <a:buFont typeface="Arial" panose="020B0604020202020204" pitchFamily="34" charset="0"/>
                  <a:buChar char="•"/>
                </a:pPr>
                <a:r>
                  <a:rPr lang="zh-CN" altLang="en-US" sz="2400" b="1" dirty="0"/>
                  <a:t>那么</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a:latin typeface="Cambria Math" panose="02040503050406030204" pitchFamily="18" charset="0"/>
                          </a:rPr>
                          <m:t>𝟏</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𝑺</m:t>
                        </m:r>
                      </m:e>
                      <m:sub>
                        <m:r>
                          <a:rPr lang="en-US" altLang="zh-CN" sz="2400" b="1" i="1" smtClean="0">
                            <a:latin typeface="Cambria Math" panose="02040503050406030204" pitchFamily="18" charset="0"/>
                          </a:rPr>
                          <m:t>𝟐</m:t>
                        </m:r>
                      </m:sub>
                    </m:sSub>
                  </m:oMath>
                </a14:m>
                <a:r>
                  <a:rPr lang="zh-CN" altLang="en-US" sz="2400" b="1" dirty="0"/>
                  <a:t>是同一个强联通分量。</a:t>
                </a:r>
                <a:endParaRPr lang="en-US" altLang="zh-CN" sz="2400" b="1" dirty="0"/>
              </a:p>
              <a:p>
                <a:pPr marL="457200" indent="-457200">
                  <a:lnSpc>
                    <a:spcPct val="150000"/>
                  </a:lnSpc>
                  <a:buFont typeface="Arial" panose="020B0604020202020204" pitchFamily="34" charset="0"/>
                  <a:buChar char="•"/>
                </a:pPr>
                <a:r>
                  <a:rPr lang="zh-CN" altLang="en-US" sz="2400" b="1" dirty="0"/>
                  <a:t>产生矛盾，因此假设不成立。</a:t>
                </a:r>
                <a:endParaRPr lang="en-US" altLang="zh-CN" sz="2400" b="1" dirty="0"/>
              </a:p>
            </p:txBody>
          </p:sp>
        </mc:Choice>
        <mc:Fallback>
          <p:sp>
            <p:nvSpPr>
              <p:cNvPr id="3" name="文本框 2">
                <a:extLst>
                  <a:ext uri="{FF2B5EF4-FFF2-40B4-BE49-F238E27FC236}">
                    <a16:creationId xmlns:a16="http://schemas.microsoft.com/office/drawing/2014/main" id="{C621D7B2-DC73-A8E3-242E-B1D3521C4A02}"/>
                  </a:ext>
                </a:extLst>
              </p:cNvPr>
              <p:cNvSpPr txBox="1">
                <a:spLocks noRot="1" noChangeAspect="1" noMove="1" noResize="1" noEditPoints="1" noAdjustHandles="1" noChangeArrowheads="1" noChangeShapeType="1" noTextEdit="1"/>
              </p:cNvSpPr>
              <p:nvPr/>
            </p:nvSpPr>
            <p:spPr>
              <a:xfrm>
                <a:off x="316214" y="1193606"/>
                <a:ext cx="11403462" cy="3914020"/>
              </a:xfrm>
              <a:prstGeom prst="rect">
                <a:avLst/>
              </a:prstGeom>
              <a:blipFill>
                <a:blip r:embed="rId2"/>
                <a:stretch>
                  <a:fillRect l="-748" b="-2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0898860"/>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ABF407F-D194-780B-6F10-CB0EFEF336F2}"/>
              </a:ext>
            </a:extLst>
          </p:cNvPr>
          <p:cNvSpPr/>
          <p:nvPr/>
        </p:nvSpPr>
        <p:spPr>
          <a:xfrm>
            <a:off x="1130007" y="354830"/>
            <a:ext cx="3958524"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有向图中找强连通分量</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9589EF7A-74A0-CE90-1644-D14221FF4779}"/>
                  </a:ext>
                </a:extLst>
              </p:cNvPr>
              <p:cNvSpPr txBox="1"/>
              <p:nvPr/>
            </p:nvSpPr>
            <p:spPr>
              <a:xfrm>
                <a:off x="394269" y="1380493"/>
                <a:ext cx="11403462" cy="449745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①获取图</a:t>
                </a:r>
                <a14:m>
                  <m:oMath xmlns:m="http://schemas.openxmlformats.org/officeDocument/2006/math">
                    <m:r>
                      <a:rPr lang="en-US" altLang="zh-CN" sz="2400" b="1" i="1" smtClean="0">
                        <a:latin typeface="Cambria Math" panose="02040503050406030204" pitchFamily="18" charset="0"/>
                      </a:rPr>
                      <m:t>𝑮</m:t>
                    </m:r>
                  </m:oMath>
                </a14:m>
                <a:r>
                  <a:rPr lang="zh-CN" altLang="en-US" sz="2400" b="1" dirty="0"/>
                  <a:t>的反向图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𝑮</m:t>
                        </m:r>
                      </m:e>
                      <m:sup>
                        <m:r>
                          <a:rPr lang="en-US" altLang="zh-CN" sz="2400" b="1" i="1" smtClean="0">
                            <a:latin typeface="Cambria Math" panose="02040503050406030204" pitchFamily="18" charset="0"/>
                          </a:rPr>
                          <m:t>𝑹</m:t>
                        </m:r>
                      </m:sup>
                    </m:sSup>
                  </m:oMath>
                </a14:m>
                <a:endParaRPr lang="en-US" altLang="zh-CN" sz="2400" b="1" dirty="0"/>
              </a:p>
              <a:p>
                <a:pPr marL="457200" indent="-457200">
                  <a:lnSpc>
                    <a:spcPct val="150000"/>
                  </a:lnSpc>
                  <a:buFont typeface="Arial" panose="020B0604020202020204" pitchFamily="34" charset="0"/>
                  <a:buChar char="•"/>
                </a:pPr>
                <a:r>
                  <a:rPr lang="zh-CN" altLang="en-US" sz="2400" b="1" dirty="0"/>
                  <a:t>②在反向图</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𝑮</m:t>
                        </m:r>
                      </m:e>
                      <m:sup>
                        <m:r>
                          <a:rPr lang="en-US" altLang="zh-CN" sz="2400" b="1" i="1" smtClean="0">
                            <a:latin typeface="Cambria Math" panose="02040503050406030204" pitchFamily="18" charset="0"/>
                          </a:rPr>
                          <m:t>𝑹</m:t>
                        </m:r>
                      </m:sup>
                    </m:sSup>
                  </m:oMath>
                </a14:m>
                <a:r>
                  <a:rPr lang="zh-CN" altLang="en-US" sz="2400" b="1" dirty="0"/>
                  <a:t>上跑</a:t>
                </a:r>
                <a:r>
                  <a:rPr lang="en-US" altLang="zh-CN" sz="2400" b="1" dirty="0"/>
                  <a:t>DFS</a:t>
                </a:r>
                <a:r>
                  <a:rPr lang="zh-CN" altLang="en-US" sz="2400" b="1" dirty="0"/>
                  <a:t>，当节点出栈时将其加入序列，得到一个序列</a:t>
                </a:r>
                <a14:m>
                  <m:oMath xmlns:m="http://schemas.openxmlformats.org/officeDocument/2006/math">
                    <m:sSup>
                      <m:sSupPr>
                        <m:ctrlPr>
                          <a:rPr lang="en-US" altLang="zh-CN" sz="2400" b="1" i="1">
                            <a:latin typeface="Cambria Math" panose="02040503050406030204" pitchFamily="18" charset="0"/>
                          </a:rPr>
                        </m:ctrlPr>
                      </m:sSupPr>
                      <m:e>
                        <m:r>
                          <a:rPr lang="en-US" altLang="zh-CN" sz="2400" b="1" i="1" smtClean="0">
                            <a:latin typeface="Cambria Math" panose="02040503050406030204" pitchFamily="18" charset="0"/>
                          </a:rPr>
                          <m:t>𝑳</m:t>
                        </m:r>
                      </m:e>
                      <m:sup>
                        <m:r>
                          <a:rPr lang="en-US" altLang="zh-CN" sz="2400" b="1" i="1">
                            <a:latin typeface="Cambria Math" panose="02040503050406030204" pitchFamily="18" charset="0"/>
                          </a:rPr>
                          <m:t>𝑹</m:t>
                        </m:r>
                      </m:sup>
                    </m:sSup>
                  </m:oMath>
                </a14:m>
                <a:endParaRPr lang="en-US" altLang="zh-CN" sz="2400" b="1" dirty="0"/>
              </a:p>
              <a:p>
                <a:pPr marL="457200" indent="-457200">
                  <a:lnSpc>
                    <a:spcPct val="150000"/>
                  </a:lnSpc>
                  <a:buFont typeface="Arial" panose="020B0604020202020204" pitchFamily="34" charset="0"/>
                  <a:buChar char="•"/>
                </a:pPr>
                <a:r>
                  <a:rPr lang="zh-CN" altLang="en-US" sz="2400" b="1" dirty="0"/>
                  <a:t>③获得</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𝑳</m:t>
                        </m:r>
                      </m:e>
                      <m:sup>
                        <m:r>
                          <a:rPr lang="en-US" altLang="zh-CN" sz="2400" b="1" i="1" smtClean="0">
                            <a:latin typeface="Cambria Math" panose="02040503050406030204" pitchFamily="18" charset="0"/>
                          </a:rPr>
                          <m:t>𝑹</m:t>
                        </m:r>
                      </m:sup>
                    </m:sSup>
                  </m:oMath>
                </a14:m>
                <a:r>
                  <a:rPr lang="zh-CN" altLang="en-US" sz="2400" b="1" dirty="0"/>
                  <a:t>的翻转序列</a:t>
                </a:r>
                <a14:m>
                  <m:oMath xmlns:m="http://schemas.openxmlformats.org/officeDocument/2006/math">
                    <m:r>
                      <a:rPr lang="en-US" altLang="zh-CN" sz="2400" b="1" i="1" smtClean="0">
                        <a:latin typeface="Cambria Math" panose="02040503050406030204" pitchFamily="18" charset="0"/>
                      </a:rPr>
                      <m:t>𝑳</m:t>
                    </m:r>
                  </m:oMath>
                </a14:m>
                <a:endParaRPr lang="en-US" altLang="zh-CN" sz="2400" b="1" dirty="0"/>
              </a:p>
              <a:p>
                <a:pPr marL="457200" indent="-457200">
                  <a:lnSpc>
                    <a:spcPct val="150000"/>
                  </a:lnSpc>
                  <a:buFont typeface="Arial" panose="020B0604020202020204" pitchFamily="34" charset="0"/>
                  <a:buChar char="•"/>
                </a:pPr>
                <a:r>
                  <a:rPr lang="zh-CN" altLang="en-US" sz="2400" b="1" dirty="0"/>
                  <a:t>④在原图</a:t>
                </a:r>
                <a14:m>
                  <m:oMath xmlns:m="http://schemas.openxmlformats.org/officeDocument/2006/math">
                    <m:r>
                      <a:rPr lang="en-US" altLang="zh-CN" sz="2400" b="1" i="1" smtClean="0">
                        <a:latin typeface="Cambria Math" panose="02040503050406030204" pitchFamily="18" charset="0"/>
                      </a:rPr>
                      <m:t>𝑮</m:t>
                    </m:r>
                  </m:oMath>
                </a14:m>
                <a:r>
                  <a:rPr lang="zh-CN" altLang="en-US" sz="2400" b="1" dirty="0"/>
                  <a:t>上跑</a:t>
                </a:r>
                <a:r>
                  <a:rPr lang="en-US" altLang="zh-CN" sz="2400" b="1" dirty="0"/>
                  <a:t>DFS</a:t>
                </a:r>
                <a:r>
                  <a:rPr lang="zh-CN" altLang="en-US" sz="2400" b="1" dirty="0"/>
                  <a:t>，从</a:t>
                </a:r>
                <a14:m>
                  <m:oMath xmlns:m="http://schemas.openxmlformats.org/officeDocument/2006/math">
                    <m:r>
                      <a:rPr lang="en-US" altLang="zh-CN" sz="2400" b="1" i="1" smtClean="0">
                        <a:latin typeface="Cambria Math" panose="02040503050406030204" pitchFamily="18" charset="0"/>
                      </a:rPr>
                      <m:t>𝑳</m:t>
                    </m:r>
                  </m:oMath>
                </a14:m>
                <a:r>
                  <a:rPr lang="zh-CN" altLang="en-US" sz="2400" b="1" dirty="0"/>
                  <a:t>第一个节点开始。若一次</a:t>
                </a:r>
                <a:r>
                  <a:rPr lang="en-US" altLang="zh-CN" sz="2400" b="1" dirty="0"/>
                  <a:t>DFS</a:t>
                </a:r>
                <a:r>
                  <a:rPr lang="zh-CN" altLang="en-US" sz="2400" b="1" dirty="0"/>
                  <a:t>结束为遍历完所有节点，下一次从</a:t>
                </a:r>
                <a14:m>
                  <m:oMath xmlns:m="http://schemas.openxmlformats.org/officeDocument/2006/math">
                    <m:r>
                      <a:rPr lang="en-US" altLang="zh-CN" sz="2400" b="1" i="1">
                        <a:latin typeface="Cambria Math" panose="02040503050406030204" pitchFamily="18" charset="0"/>
                      </a:rPr>
                      <m:t>𝑳</m:t>
                    </m:r>
                  </m:oMath>
                </a14:m>
                <a:r>
                  <a:rPr lang="zh-CN" altLang="en-US" sz="2400" b="1" dirty="0"/>
                  <a:t>中第一个未遍历的节点开始</a:t>
                </a:r>
                <a:endParaRPr lang="en-US" altLang="zh-CN" sz="2400" b="1" dirty="0"/>
              </a:p>
              <a:p>
                <a:pPr marL="457200" indent="-457200">
                  <a:lnSpc>
                    <a:spcPct val="150000"/>
                  </a:lnSpc>
                  <a:buFont typeface="Arial" panose="020B0604020202020204" pitchFamily="34" charset="0"/>
                  <a:buChar char="•"/>
                </a:pPr>
                <a:r>
                  <a:rPr lang="zh-CN" altLang="en-US" sz="2400" b="1" dirty="0"/>
                  <a:t>⑤</a:t>
                </a:r>
                <a:r>
                  <a:rPr lang="en-US" altLang="zh-CN" sz="2400" b="1" dirty="0"/>
                  <a:t>DFS</a:t>
                </a:r>
                <a:r>
                  <a:rPr lang="zh-CN" altLang="en-US" sz="2400" b="1" dirty="0"/>
                  <a:t>树的个数即为强联通分量个数，</a:t>
                </a:r>
                <a:r>
                  <a:rPr lang="en-US" altLang="zh-CN" sz="2400" b="1" dirty="0"/>
                  <a:t>DFS</a:t>
                </a:r>
                <a:r>
                  <a:rPr lang="zh-CN" altLang="en-US" sz="2400" b="1" dirty="0"/>
                  <a:t>中的所有节点属于一个强联通分量。</a:t>
                </a:r>
                <a:endParaRPr lang="en-US" altLang="zh-CN" sz="2400" b="1" dirty="0"/>
              </a:p>
              <a:p>
                <a:pPr marL="457200" indent="-457200">
                  <a:lnSpc>
                    <a:spcPct val="150000"/>
                  </a:lnSpc>
                  <a:buFont typeface="Arial" panose="020B0604020202020204" pitchFamily="34" charset="0"/>
                  <a:buChar char="•"/>
                </a:pPr>
                <a:r>
                  <a:rPr lang="zh-CN" altLang="en-US" sz="2400" b="1" dirty="0"/>
                  <a:t>总复杂度为</a:t>
                </a:r>
                <a14:m>
                  <m:oMath xmlns:m="http://schemas.openxmlformats.org/officeDocument/2006/math">
                    <m:r>
                      <a:rPr lang="en-US" altLang="zh-CN" sz="2400" b="1" i="1" smtClean="0">
                        <a:latin typeface="Cambria Math" panose="02040503050406030204" pitchFamily="18" charset="0"/>
                      </a:rPr>
                      <m:t>𝑶</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𝑽</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r>
                      <a:rPr lang="en-US" altLang="zh-CN" sz="2400" b="1" i="1" smtClean="0">
                        <a:latin typeface="Cambria Math" panose="02040503050406030204" pitchFamily="18" charset="0"/>
                      </a:rPr>
                      <m:t>|)</m:t>
                    </m:r>
                  </m:oMath>
                </a14:m>
                <a:endParaRPr lang="en-US" altLang="zh-CN" sz="2400" b="1" dirty="0"/>
              </a:p>
              <a:p>
                <a:pPr marL="457200" indent="-457200">
                  <a:lnSpc>
                    <a:spcPct val="150000"/>
                  </a:lnSpc>
                  <a:buFont typeface="Arial" panose="020B0604020202020204" pitchFamily="34" charset="0"/>
                  <a:buChar char="•"/>
                </a:pPr>
                <a:endParaRPr lang="en-US" altLang="zh-CN" sz="2400" b="1" dirty="0"/>
              </a:p>
            </p:txBody>
          </p:sp>
        </mc:Choice>
        <mc:Fallback>
          <p:sp>
            <p:nvSpPr>
              <p:cNvPr id="3" name="文本框 2">
                <a:extLst>
                  <a:ext uri="{FF2B5EF4-FFF2-40B4-BE49-F238E27FC236}">
                    <a16:creationId xmlns:a16="http://schemas.microsoft.com/office/drawing/2014/main" id="{9589EF7A-74A0-CE90-1644-D14221FF4779}"/>
                  </a:ext>
                </a:extLst>
              </p:cNvPr>
              <p:cNvSpPr txBox="1">
                <a:spLocks noRot="1" noChangeAspect="1" noMove="1" noResize="1" noEditPoints="1" noAdjustHandles="1" noChangeArrowheads="1" noChangeShapeType="1" noTextEdit="1"/>
              </p:cNvSpPr>
              <p:nvPr/>
            </p:nvSpPr>
            <p:spPr>
              <a:xfrm>
                <a:off x="394269" y="1380493"/>
                <a:ext cx="11403462" cy="4497450"/>
              </a:xfrm>
              <a:prstGeom prst="rect">
                <a:avLst/>
              </a:prstGeom>
              <a:blipFill>
                <a:blip r:embed="rId2"/>
                <a:stretch>
                  <a:fillRect l="-7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254867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直角三角形 71">
            <a:extLst>
              <a:ext uri="{FF2B5EF4-FFF2-40B4-BE49-F238E27FC236}">
                <a16:creationId xmlns:a16="http://schemas.microsoft.com/office/drawing/2014/main" id="{C75F5E4E-777D-774F-AA43-B0DED718F0EC}"/>
              </a:ext>
            </a:extLst>
          </p:cNvPr>
          <p:cNvSpPr/>
          <p:nvPr/>
        </p:nvSpPr>
        <p:spPr>
          <a:xfrm rot="5400000">
            <a:off x="1588" y="-1"/>
            <a:ext cx="4546926" cy="4546926"/>
          </a:xfrm>
          <a:prstGeom prst="rtTriangle">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1" name="直角三角形 70">
            <a:extLst>
              <a:ext uri="{FF2B5EF4-FFF2-40B4-BE49-F238E27FC236}">
                <a16:creationId xmlns:a16="http://schemas.microsoft.com/office/drawing/2014/main" id="{01788412-3C8B-DB4D-A435-3EF8EDF15634}"/>
              </a:ext>
            </a:extLst>
          </p:cNvPr>
          <p:cNvSpPr/>
          <p:nvPr/>
        </p:nvSpPr>
        <p:spPr>
          <a:xfrm rot="16200000">
            <a:off x="7643487" y="2311073"/>
            <a:ext cx="4546926" cy="4546926"/>
          </a:xfrm>
          <a:prstGeom prst="rtTriangle">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文本框 10"/>
          <p:cNvSpPr txBox="1"/>
          <p:nvPr/>
        </p:nvSpPr>
        <p:spPr>
          <a:xfrm>
            <a:off x="3095439" y="2264468"/>
            <a:ext cx="6208218" cy="2308324"/>
          </a:xfrm>
          <a:prstGeom prst="rect">
            <a:avLst/>
          </a:prstGeom>
          <a:noFill/>
        </p:spPr>
        <p:txBody>
          <a:bodyPr wrap="square">
            <a:spAutoFit/>
          </a:bodyPr>
          <a:lstStyle/>
          <a:p>
            <a:pPr algn="ctr" defTabSz="913491">
              <a:defRPr/>
            </a:pPr>
            <a:r>
              <a:rPr lang="en-US" altLang="zh-CN" sz="7200" b="1" dirty="0">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rPr>
              <a:t>Thanks for watching</a:t>
            </a:r>
            <a:endParaRPr lang="zh-CN" altLang="en-US" sz="7200" b="1" dirty="0">
              <a:solidFill>
                <a:schemeClr val="accent6">
                  <a:lumMod val="50000"/>
                </a:schemeClr>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2" name="直角三角形 1">
            <a:extLst>
              <a:ext uri="{FF2B5EF4-FFF2-40B4-BE49-F238E27FC236}">
                <a16:creationId xmlns:a16="http://schemas.microsoft.com/office/drawing/2014/main" id="{78144B5E-6BCA-2542-9445-709960D3582A}"/>
              </a:ext>
            </a:extLst>
          </p:cNvPr>
          <p:cNvSpPr/>
          <p:nvPr/>
        </p:nvSpPr>
        <p:spPr>
          <a:xfrm rot="5400000">
            <a:off x="1588" y="0"/>
            <a:ext cx="3986784" cy="3986784"/>
          </a:xfrm>
          <a:prstGeom prst="rtTriangle">
            <a:avLst/>
          </a:prstGeom>
          <a:solidFill>
            <a:srgbClr val="B8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0" name="直角三角形 69">
            <a:extLst>
              <a:ext uri="{FF2B5EF4-FFF2-40B4-BE49-F238E27FC236}">
                <a16:creationId xmlns:a16="http://schemas.microsoft.com/office/drawing/2014/main" id="{0777DB84-72E7-AB43-A1DC-ABF942AA9B19}"/>
              </a:ext>
            </a:extLst>
          </p:cNvPr>
          <p:cNvSpPr/>
          <p:nvPr/>
        </p:nvSpPr>
        <p:spPr>
          <a:xfrm rot="16200000">
            <a:off x="8203629" y="2871216"/>
            <a:ext cx="3986784" cy="3986784"/>
          </a:xfrm>
          <a:prstGeom prst="rtTriangle">
            <a:avLst/>
          </a:prstGeom>
          <a:solidFill>
            <a:srgbClr val="B8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 name="平行四边形 2">
            <a:extLst>
              <a:ext uri="{FF2B5EF4-FFF2-40B4-BE49-F238E27FC236}">
                <a16:creationId xmlns:a16="http://schemas.microsoft.com/office/drawing/2014/main" id="{09C459AD-E8F9-8C4C-9D24-5CEC77B483DC}"/>
              </a:ext>
            </a:extLst>
          </p:cNvPr>
          <p:cNvSpPr/>
          <p:nvPr/>
        </p:nvSpPr>
        <p:spPr>
          <a:xfrm>
            <a:off x="1781418" y="1"/>
            <a:ext cx="3779723" cy="220949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3" name="平行四边形 72">
            <a:extLst>
              <a:ext uri="{FF2B5EF4-FFF2-40B4-BE49-F238E27FC236}">
                <a16:creationId xmlns:a16="http://schemas.microsoft.com/office/drawing/2014/main" id="{C4F593FD-3671-E846-9249-DE08C68D5AEE}"/>
              </a:ext>
            </a:extLst>
          </p:cNvPr>
          <p:cNvSpPr/>
          <p:nvPr/>
        </p:nvSpPr>
        <p:spPr>
          <a:xfrm>
            <a:off x="-2438922" y="1167125"/>
            <a:ext cx="3958556" cy="3659871"/>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4" name="平行四边形 73">
            <a:extLst>
              <a:ext uri="{FF2B5EF4-FFF2-40B4-BE49-F238E27FC236}">
                <a16:creationId xmlns:a16="http://schemas.microsoft.com/office/drawing/2014/main" id="{9B2B09C8-4BB9-264F-83F8-9FB4D2EF02DB}"/>
              </a:ext>
            </a:extLst>
          </p:cNvPr>
          <p:cNvSpPr/>
          <p:nvPr/>
        </p:nvSpPr>
        <p:spPr>
          <a:xfrm>
            <a:off x="10771277" y="2156849"/>
            <a:ext cx="3958556" cy="3659871"/>
          </a:xfrm>
          <a:prstGeom prst="parallelogram">
            <a:avLst>
              <a:gd name="adj" fmla="val 1001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75" name="平行四边形 74">
            <a:extLst>
              <a:ext uri="{FF2B5EF4-FFF2-40B4-BE49-F238E27FC236}">
                <a16:creationId xmlns:a16="http://schemas.microsoft.com/office/drawing/2014/main" id="{26E850BB-8B8C-1A4B-A425-D0A6C031F94A}"/>
              </a:ext>
            </a:extLst>
          </p:cNvPr>
          <p:cNvSpPr/>
          <p:nvPr/>
        </p:nvSpPr>
        <p:spPr>
          <a:xfrm>
            <a:off x="6627825" y="4658925"/>
            <a:ext cx="3779723" cy="2209495"/>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custDataLst>
      <p:tags r:id="rId1"/>
    </p:custDataLst>
    <p:extLst>
      <p:ext uri="{BB962C8B-B14F-4D97-AF65-F5344CB8AC3E}">
        <p14:creationId xmlns:p14="http://schemas.microsoft.com/office/powerpoint/2010/main" val="39326988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iterate type="lt">
                                    <p:tmPct val="40000"/>
                                  </p:iterate>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ppt_x</p:attrName>
                                        </p:attrNameLst>
                                      </p:cBhvr>
                                      <p:tavLst>
                                        <p:tav tm="0">
                                          <p:val>
                                            <p:strVal val="#ppt_x"/>
                                          </p:val>
                                        </p:tav>
                                        <p:tav tm="100000">
                                          <p:val>
                                            <p:strVal val="#ppt_x"/>
                                          </p:val>
                                        </p:tav>
                                      </p:tavLst>
                                    </p:anim>
                                    <p:anim calcmode="lin" valueType="num">
                                      <p:cBhvr>
                                        <p:cTn id="8" dur="250" fill="hold"/>
                                        <p:tgtEl>
                                          <p:spTgt spid="11"/>
                                        </p:tgtEl>
                                        <p:attrNameLst>
                                          <p:attrName>ppt_y</p:attrName>
                                        </p:attrNameLst>
                                      </p:cBhvr>
                                      <p:tavLst>
                                        <p:tav tm="0">
                                          <p:val>
                                            <p:strVal val="#ppt_y-#ppt_h/2"/>
                                          </p:val>
                                        </p:tav>
                                        <p:tav tm="100000">
                                          <p:val>
                                            <p:strVal val="#ppt_y"/>
                                          </p:val>
                                        </p:tav>
                                      </p:tavLst>
                                    </p:anim>
                                    <p:anim calcmode="lin" valueType="num">
                                      <p:cBhvr>
                                        <p:cTn id="9" dur="250" fill="hold"/>
                                        <p:tgtEl>
                                          <p:spTgt spid="11"/>
                                        </p:tgtEl>
                                        <p:attrNameLst>
                                          <p:attrName>ppt_w</p:attrName>
                                        </p:attrNameLst>
                                      </p:cBhvr>
                                      <p:tavLst>
                                        <p:tav tm="0">
                                          <p:val>
                                            <p:strVal val="#ppt_w"/>
                                          </p:val>
                                        </p:tav>
                                        <p:tav tm="100000">
                                          <p:val>
                                            <p:strVal val="#ppt_w"/>
                                          </p:val>
                                        </p:tav>
                                      </p:tavLst>
                                    </p:anim>
                                    <p:anim calcmode="lin" valueType="num">
                                      <p:cBhvr>
                                        <p:cTn id="10" dur="25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F75C2B-236B-10F3-E70C-44F673054D3F}"/>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有向无环图</a:t>
            </a:r>
          </a:p>
        </p:txBody>
      </p:sp>
      <p:sp>
        <p:nvSpPr>
          <p:cNvPr id="3" name="文本框 2">
            <a:extLst>
              <a:ext uri="{FF2B5EF4-FFF2-40B4-BE49-F238E27FC236}">
                <a16:creationId xmlns:a16="http://schemas.microsoft.com/office/drawing/2014/main" id="{580C6ABA-2E26-721C-DCAE-B9B00584079E}"/>
              </a:ext>
            </a:extLst>
          </p:cNvPr>
          <p:cNvSpPr txBox="1"/>
          <p:nvPr/>
        </p:nvSpPr>
        <p:spPr>
          <a:xfrm>
            <a:off x="544015" y="1305288"/>
            <a:ext cx="10612842" cy="280602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有向无环图</a:t>
            </a:r>
            <a:r>
              <a:rPr lang="en-US" altLang="zh-CN" sz="2400" b="1" dirty="0"/>
              <a:t>(Directed Acyclic Diagram, DAG)</a:t>
            </a:r>
            <a:r>
              <a:rPr lang="zh-CN" altLang="en-US" sz="2400" b="1" dirty="0"/>
              <a:t>，是一个常用的图的类型。</a:t>
            </a:r>
            <a:endParaRPr lang="en-US" altLang="zh-CN" sz="2400" b="1" dirty="0"/>
          </a:p>
          <a:p>
            <a:pPr marL="457200" indent="-457200">
              <a:lnSpc>
                <a:spcPct val="150000"/>
              </a:lnSpc>
              <a:buFont typeface="Arial" panose="020B0604020202020204" pitchFamily="34" charset="0"/>
              <a:buChar char="•"/>
            </a:pPr>
            <a:r>
              <a:rPr lang="zh-CN" altLang="en-US" sz="2400" b="1" dirty="0"/>
              <a:t>我们可以在</a:t>
            </a:r>
            <a:r>
              <a:rPr lang="en-US" altLang="zh-CN" sz="2400" b="1" dirty="0"/>
              <a:t>DAG</a:t>
            </a:r>
            <a:r>
              <a:rPr lang="zh-CN" altLang="en-US" sz="2400" b="1" dirty="0"/>
              <a:t>上找到一个节点的序列，使得所有边</a:t>
            </a:r>
            <a:r>
              <a:rPr lang="en-US" altLang="zh-CN" sz="2400" b="1" dirty="0"/>
              <a:t>(u, v)</a:t>
            </a:r>
            <a:r>
              <a:rPr lang="zh-CN" altLang="en-US" sz="2400" b="1" dirty="0"/>
              <a:t>中，</a:t>
            </a:r>
            <a:r>
              <a:rPr lang="en-US" altLang="zh-CN" sz="2400" b="1" dirty="0"/>
              <a:t>u</a:t>
            </a:r>
            <a:r>
              <a:rPr lang="zh-CN" altLang="en-US" sz="2400" b="1" dirty="0"/>
              <a:t>节点出现在</a:t>
            </a:r>
            <a:r>
              <a:rPr lang="en-US" altLang="zh-CN" sz="2400" b="1" dirty="0"/>
              <a:t>v</a:t>
            </a:r>
            <a:r>
              <a:rPr lang="zh-CN" altLang="en-US" sz="2400" b="1" dirty="0"/>
              <a:t>节点的前面。这样的序列称为拓扑序列。</a:t>
            </a:r>
            <a:endParaRPr lang="en-US" altLang="zh-CN" sz="2400" b="1" dirty="0"/>
          </a:p>
          <a:p>
            <a:pPr marL="457200" indent="-457200">
              <a:lnSpc>
                <a:spcPct val="150000"/>
              </a:lnSpc>
              <a:buFont typeface="Arial" panose="020B0604020202020204" pitchFamily="34" charset="0"/>
              <a:buChar char="•"/>
            </a:pPr>
            <a:r>
              <a:rPr lang="zh-CN" altLang="en-US" sz="2400" b="1" dirty="0"/>
              <a:t>直观来理解，一条边</a:t>
            </a:r>
            <a:r>
              <a:rPr lang="en-US" altLang="zh-CN" sz="2400" b="1" dirty="0"/>
              <a:t>(u, v)</a:t>
            </a:r>
            <a:r>
              <a:rPr lang="zh-CN" altLang="en-US" sz="2400" b="1" dirty="0"/>
              <a:t>就相当于前置条件，类似于课程的学习，先学了</a:t>
            </a:r>
            <a:r>
              <a:rPr lang="en-US" altLang="zh-CN" sz="2400" b="1" dirty="0"/>
              <a:t>u</a:t>
            </a:r>
            <a:r>
              <a:rPr lang="zh-CN" altLang="en-US" sz="2400" b="1" dirty="0"/>
              <a:t>才能再学</a:t>
            </a:r>
            <a:r>
              <a:rPr lang="en-US" altLang="zh-CN" sz="2400" b="1" dirty="0"/>
              <a:t>v</a:t>
            </a:r>
            <a:r>
              <a:rPr lang="zh-CN" altLang="en-US" sz="2400" b="1" dirty="0"/>
              <a:t>。</a:t>
            </a:r>
            <a:endParaRPr lang="en-US" altLang="zh-CN" sz="2400" b="1" dirty="0"/>
          </a:p>
        </p:txBody>
      </p:sp>
      <p:pic>
        <p:nvPicPr>
          <p:cNvPr id="5" name="图片 4">
            <a:extLst>
              <a:ext uri="{FF2B5EF4-FFF2-40B4-BE49-F238E27FC236}">
                <a16:creationId xmlns:a16="http://schemas.microsoft.com/office/drawing/2014/main" id="{9194BA49-11DC-FE4F-C17F-575B06A73A62}"/>
              </a:ext>
            </a:extLst>
          </p:cNvPr>
          <p:cNvPicPr>
            <a:picLocks noChangeAspect="1"/>
          </p:cNvPicPr>
          <p:nvPr/>
        </p:nvPicPr>
        <p:blipFill>
          <a:blip r:embed="rId2"/>
          <a:stretch>
            <a:fillRect/>
          </a:stretch>
        </p:blipFill>
        <p:spPr>
          <a:xfrm>
            <a:off x="5784481" y="3918588"/>
            <a:ext cx="5372376" cy="2482978"/>
          </a:xfrm>
          <a:prstGeom prst="rect">
            <a:avLst/>
          </a:prstGeom>
        </p:spPr>
      </p:pic>
      <p:pic>
        <p:nvPicPr>
          <p:cNvPr id="7" name="图片 6">
            <a:extLst>
              <a:ext uri="{FF2B5EF4-FFF2-40B4-BE49-F238E27FC236}">
                <a16:creationId xmlns:a16="http://schemas.microsoft.com/office/drawing/2014/main" id="{58E3AF16-5120-DEF9-5943-517AE3FA6091}"/>
              </a:ext>
            </a:extLst>
          </p:cNvPr>
          <p:cNvPicPr>
            <a:picLocks noChangeAspect="1"/>
          </p:cNvPicPr>
          <p:nvPr/>
        </p:nvPicPr>
        <p:blipFill>
          <a:blip r:embed="rId3"/>
          <a:stretch>
            <a:fillRect/>
          </a:stretch>
        </p:blipFill>
        <p:spPr>
          <a:xfrm>
            <a:off x="1180878" y="4800331"/>
            <a:ext cx="2933851" cy="901746"/>
          </a:xfrm>
          <a:prstGeom prst="rect">
            <a:avLst/>
          </a:prstGeom>
        </p:spPr>
      </p:pic>
    </p:spTree>
    <p:extLst>
      <p:ext uri="{BB962C8B-B14F-4D97-AF65-F5344CB8AC3E}">
        <p14:creationId xmlns:p14="http://schemas.microsoft.com/office/powerpoint/2010/main" val="373839416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1FFAAF4-CB6C-249B-580D-0C926509646C}"/>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拓扑排序</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7F82373-B581-ADDB-872D-CC49242BC28C}"/>
                  </a:ext>
                </a:extLst>
              </p:cNvPr>
              <p:cNvSpPr txBox="1"/>
              <p:nvPr/>
            </p:nvSpPr>
            <p:spPr>
              <a:xfrm>
                <a:off x="544015" y="1235486"/>
                <a:ext cx="10612842" cy="502201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要排列出一个拓扑序列，可以采取以下算法</a:t>
                </a:r>
                <a:endParaRPr lang="en-US" altLang="zh-CN" sz="2400" b="1" dirty="0"/>
              </a:p>
              <a:p>
                <a:pPr marL="457200" indent="-457200">
                  <a:lnSpc>
                    <a:spcPct val="150000"/>
                  </a:lnSpc>
                  <a:buFont typeface="Arial" panose="020B0604020202020204" pitchFamily="34" charset="0"/>
                  <a:buChar char="•"/>
                </a:pPr>
                <a:r>
                  <a:rPr lang="zh-CN" altLang="en-US" sz="2400" b="1" dirty="0"/>
                  <a:t>①创建一个序列</a:t>
                </a:r>
                <a:r>
                  <a:rPr lang="en-US" altLang="zh-CN" sz="2400" b="1" dirty="0"/>
                  <a:t>L</a:t>
                </a:r>
              </a:p>
              <a:p>
                <a:pPr marL="457200" indent="-457200">
                  <a:lnSpc>
                    <a:spcPct val="150000"/>
                  </a:lnSpc>
                  <a:buFont typeface="Arial" panose="020B0604020202020204" pitchFamily="34" charset="0"/>
                  <a:buChar char="•"/>
                </a:pPr>
                <a:r>
                  <a:rPr lang="zh-CN" altLang="en-US" sz="2400" b="1" dirty="0"/>
                  <a:t>②在</a:t>
                </a:r>
                <a:r>
                  <a:rPr lang="en-US" altLang="zh-CN" sz="2400" b="1" dirty="0"/>
                  <a:t>G</a:t>
                </a:r>
                <a:r>
                  <a:rPr lang="zh-CN" altLang="en-US" sz="2400" b="1" dirty="0"/>
                  <a:t>上运行</a:t>
                </a:r>
                <a:r>
                  <a:rPr lang="en-US" altLang="zh-CN" sz="2400" b="1" dirty="0"/>
                  <a:t>DFS</a:t>
                </a:r>
                <a:r>
                  <a:rPr lang="zh-CN" altLang="en-US" sz="2400" b="1" dirty="0"/>
                  <a:t>，当一个节点出栈时，将其加到</a:t>
                </a:r>
                <a:r>
                  <a:rPr lang="en-US" altLang="zh-CN" sz="2400" b="1" dirty="0"/>
                  <a:t>L</a:t>
                </a:r>
                <a:r>
                  <a:rPr lang="zh-CN" altLang="en-US" sz="2400" b="1" dirty="0"/>
                  <a:t>后面</a:t>
                </a:r>
                <a:endParaRPr lang="en-US" altLang="zh-CN" sz="2400" b="1" dirty="0"/>
              </a:p>
              <a:p>
                <a:pPr marL="457200" indent="-457200">
                  <a:lnSpc>
                    <a:spcPct val="150000"/>
                  </a:lnSpc>
                  <a:buFont typeface="Arial" panose="020B0604020202020204" pitchFamily="34" charset="0"/>
                  <a:buChar char="•"/>
                </a:pPr>
                <a:r>
                  <a:rPr lang="zh-CN" altLang="en-US" sz="2400" b="1" dirty="0"/>
                  <a:t>③最后将</a:t>
                </a:r>
                <a:r>
                  <a:rPr lang="en-US" altLang="zh-CN" sz="2400" b="1" dirty="0"/>
                  <a:t>L</a:t>
                </a:r>
                <a:r>
                  <a:rPr lang="zh-CN" altLang="en-US" sz="2400" b="1" dirty="0"/>
                  <a:t>反向翻转即为拓扑序列</a:t>
                </a:r>
                <a:endParaRPr lang="en-US" altLang="zh-CN" sz="2400" b="1" dirty="0"/>
              </a:p>
              <a:p>
                <a:pPr marL="457200" indent="-457200">
                  <a:lnSpc>
                    <a:spcPct val="150000"/>
                  </a:lnSpc>
                  <a:buFont typeface="Arial" panose="020B0604020202020204" pitchFamily="34" charset="0"/>
                  <a:buChar char="•"/>
                </a:pPr>
                <a:r>
                  <a:rPr lang="zh-CN" altLang="en-US" sz="2400" b="1" dirty="0"/>
                  <a:t>因为</a:t>
                </a:r>
                <a:r>
                  <a:rPr lang="en-US" altLang="zh-CN" sz="2400" b="1" dirty="0"/>
                  <a:t>DAG</a:t>
                </a:r>
                <a:r>
                  <a:rPr lang="zh-CN" altLang="en-US" sz="2400" b="1" dirty="0"/>
                  <a:t>无环，所以对于任意一条边</a:t>
                </a:r>
                <a:r>
                  <a:rPr lang="en-US" altLang="zh-CN" sz="2400" b="1" dirty="0"/>
                  <a:t>(u, v)</a:t>
                </a:r>
                <a:r>
                  <a:rPr lang="zh-CN" altLang="en-US" sz="2400" b="1" dirty="0"/>
                  <a:t>不可能是</a:t>
                </a:r>
                <a:r>
                  <a:rPr lang="en-US" altLang="zh-CN" sz="2400" b="1" dirty="0"/>
                  <a:t>backward edge</a:t>
                </a:r>
                <a:r>
                  <a:rPr lang="zh-CN" altLang="en-US" sz="2400" b="1" dirty="0"/>
                  <a:t>，如果是</a:t>
                </a:r>
                <a:r>
                  <a:rPr lang="en-US" altLang="zh-CN" sz="2400" b="1" dirty="0"/>
                  <a:t>forward edge</a:t>
                </a:r>
                <a:r>
                  <a:rPr lang="zh-CN" altLang="en-US" sz="2400" b="1" dirty="0"/>
                  <a:t>，</a:t>
                </a:r>
                <a:r>
                  <a:rPr lang="en-US" altLang="zh-CN" sz="2400" b="1" dirty="0"/>
                  <a:t>v</a:t>
                </a:r>
                <a:r>
                  <a:rPr lang="zh-CN" altLang="en-US" sz="2400" b="1" dirty="0"/>
                  <a:t>比</a:t>
                </a:r>
                <a:r>
                  <a:rPr lang="en-US" altLang="zh-CN" sz="2400" b="1" dirty="0"/>
                  <a:t>u</a:t>
                </a:r>
                <a:r>
                  <a:rPr lang="zh-CN" altLang="en-US" sz="2400" b="1" dirty="0"/>
                  <a:t>先出栈，如果是</a:t>
                </a:r>
                <a:r>
                  <a:rPr lang="en-US" altLang="zh-CN" sz="2400" b="1" dirty="0"/>
                  <a:t>cross edge</a:t>
                </a:r>
                <a:r>
                  <a:rPr lang="zh-CN" altLang="en-US" sz="2400" b="1" dirty="0"/>
                  <a:t>，那么</a:t>
                </a:r>
                <a:r>
                  <a:rPr lang="en-US" altLang="zh-CN" sz="2400" b="1" dirty="0"/>
                  <a:t>v</a:t>
                </a:r>
                <a:r>
                  <a:rPr lang="zh-CN" altLang="en-US" sz="2400" b="1" dirty="0"/>
                  <a:t>也一定比</a:t>
                </a:r>
                <a:r>
                  <a:rPr lang="en-US" altLang="zh-CN" sz="2400" b="1" dirty="0"/>
                  <a:t>u</a:t>
                </a:r>
                <a:r>
                  <a:rPr lang="zh-CN" altLang="en-US" sz="2400" b="1" dirty="0"/>
                  <a:t>先出栈（否则就是</a:t>
                </a:r>
                <a:r>
                  <a:rPr lang="en-US" altLang="zh-CN" sz="2400" b="1" dirty="0"/>
                  <a:t>forward edge</a:t>
                </a:r>
                <a:r>
                  <a:rPr lang="zh-CN" altLang="en-US" sz="2400" b="1" dirty="0"/>
                  <a:t>），将结果倒序输出</a:t>
                </a:r>
                <a:r>
                  <a:rPr lang="en-US" altLang="zh-CN" sz="2400" b="1" dirty="0"/>
                  <a:t>u</a:t>
                </a:r>
                <a:r>
                  <a:rPr lang="zh-CN" altLang="en-US" sz="2400" b="1" dirty="0"/>
                  <a:t>一定在</a:t>
                </a:r>
                <a:r>
                  <a:rPr lang="en-US" altLang="zh-CN" sz="2400" b="1" dirty="0"/>
                  <a:t>v</a:t>
                </a:r>
                <a:r>
                  <a:rPr lang="zh-CN" altLang="en-US" sz="2400" b="1" dirty="0"/>
                  <a:t>的前面。</a:t>
                </a:r>
                <a:endParaRPr lang="en-US" altLang="zh-CN" sz="2400" b="1" dirty="0"/>
              </a:p>
              <a:p>
                <a:pPr marL="457200" indent="-457200">
                  <a:lnSpc>
                    <a:spcPct val="150000"/>
                  </a:lnSpc>
                  <a:buFont typeface="Arial" panose="020B0604020202020204" pitchFamily="34" charset="0"/>
                  <a:buChar char="•"/>
                </a:pPr>
                <a:r>
                  <a:rPr lang="zh-CN" altLang="en-US" sz="2400" b="1" dirty="0"/>
                  <a:t>这个算法复杂度为</a:t>
                </a:r>
                <a14:m>
                  <m:oMath xmlns:m="http://schemas.openxmlformats.org/officeDocument/2006/math">
                    <m:r>
                      <a:rPr lang="en-US" altLang="zh-CN" sz="2400" b="1" i="1" smtClean="0">
                        <a:latin typeface="Cambria Math" panose="02040503050406030204" pitchFamily="18" charset="0"/>
                      </a:rPr>
                      <m:t>𝑶</m:t>
                    </m:r>
                    <m:d>
                      <m:dPr>
                        <m:ctrlPr>
                          <a:rPr lang="en-US" altLang="zh-CN" sz="2400" b="1" i="1" smtClean="0">
                            <a:latin typeface="Cambria Math" panose="02040503050406030204" pitchFamily="18" charset="0"/>
                          </a:rPr>
                        </m:ctrlPr>
                      </m:dPr>
                      <m:e>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𝑽</m:t>
                            </m:r>
                          </m:e>
                        </m:d>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𝑬</m:t>
                            </m:r>
                          </m:e>
                        </m:d>
                      </m:e>
                    </m:d>
                  </m:oMath>
                </a14:m>
                <a:endParaRPr lang="en-US" altLang="zh-CN" sz="2400" b="1" dirty="0"/>
              </a:p>
              <a:p>
                <a:pPr marL="457200" indent="-457200">
                  <a:lnSpc>
                    <a:spcPct val="150000"/>
                  </a:lnSpc>
                  <a:buFont typeface="Arial" panose="020B0604020202020204" pitchFamily="34" charset="0"/>
                  <a:buChar char="•"/>
                </a:pPr>
                <a:r>
                  <a:rPr lang="zh-CN" altLang="en-US" sz="2400" b="1" dirty="0"/>
                  <a:t>每个</a:t>
                </a:r>
                <a:r>
                  <a:rPr lang="en-US" altLang="zh-CN" sz="2400" b="1" dirty="0"/>
                  <a:t>DAG</a:t>
                </a:r>
                <a:r>
                  <a:rPr lang="zh-CN" altLang="en-US" sz="2400" b="1" dirty="0"/>
                  <a:t>都一定能找到拓扑序列</a:t>
                </a:r>
                <a:endParaRPr lang="en-US" altLang="zh-CN" sz="2400" b="1" dirty="0"/>
              </a:p>
            </p:txBody>
          </p:sp>
        </mc:Choice>
        <mc:Fallback xmlns="">
          <p:sp>
            <p:nvSpPr>
              <p:cNvPr id="3" name="文本框 2">
                <a:extLst>
                  <a:ext uri="{FF2B5EF4-FFF2-40B4-BE49-F238E27FC236}">
                    <a16:creationId xmlns:a16="http://schemas.microsoft.com/office/drawing/2014/main" id="{97F82373-B581-ADDB-872D-CC49242BC28C}"/>
                  </a:ext>
                </a:extLst>
              </p:cNvPr>
              <p:cNvSpPr txBox="1">
                <a:spLocks noRot="1" noChangeAspect="1" noMove="1" noResize="1" noEditPoints="1" noAdjustHandles="1" noChangeArrowheads="1" noChangeShapeType="1" noTextEdit="1"/>
              </p:cNvSpPr>
              <p:nvPr/>
            </p:nvSpPr>
            <p:spPr>
              <a:xfrm>
                <a:off x="544015" y="1235486"/>
                <a:ext cx="10612842" cy="5022016"/>
              </a:xfrm>
              <a:prstGeom prst="rect">
                <a:avLst/>
              </a:prstGeom>
              <a:blipFill>
                <a:blip r:embed="rId2"/>
                <a:stretch>
                  <a:fillRect l="-747" b="-2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101515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A5CDFD6-297A-C190-8111-951CB64316F5}"/>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拓扑排序</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940B6D7-DA3A-58D7-93DF-E206D6F37587}"/>
                  </a:ext>
                </a:extLst>
              </p:cNvPr>
              <p:cNvSpPr txBox="1"/>
              <p:nvPr/>
            </p:nvSpPr>
            <p:spPr>
              <a:xfrm>
                <a:off x="544015" y="1235486"/>
                <a:ext cx="10612842" cy="391402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还有一个更好理解的算法</a:t>
                </a:r>
                <a:endParaRPr lang="en-US" altLang="zh-CN" sz="2400" b="1" dirty="0"/>
              </a:p>
              <a:p>
                <a:pPr marL="457200" indent="-457200">
                  <a:lnSpc>
                    <a:spcPct val="150000"/>
                  </a:lnSpc>
                  <a:buFont typeface="Arial" panose="020B0604020202020204" pitchFamily="34" charset="0"/>
                  <a:buChar char="•"/>
                </a:pPr>
                <a:r>
                  <a:rPr lang="zh-CN" altLang="en-US" sz="2400" b="1" dirty="0"/>
                  <a:t>①对于每个节点，记录入度的个数和出度的点</a:t>
                </a:r>
                <a:endParaRPr lang="en-US" altLang="zh-CN" sz="2400" b="1" dirty="0"/>
              </a:p>
              <a:p>
                <a:pPr marL="457200" indent="-457200">
                  <a:lnSpc>
                    <a:spcPct val="150000"/>
                  </a:lnSpc>
                  <a:buFont typeface="Arial" panose="020B0604020202020204" pitchFamily="34" charset="0"/>
                  <a:buChar char="•"/>
                </a:pPr>
                <a:r>
                  <a:rPr lang="zh-CN" altLang="en-US" sz="2400" b="1" dirty="0"/>
                  <a:t>②维护一个队列存储入度为</a:t>
                </a:r>
                <a:r>
                  <a:rPr lang="en-US" altLang="zh-CN" sz="2400" b="1" dirty="0"/>
                  <a:t>0</a:t>
                </a:r>
                <a:r>
                  <a:rPr lang="zh-CN" altLang="en-US" sz="2400" b="1" dirty="0"/>
                  <a:t>的节点，出队时将其加入拓扑序列</a:t>
                </a:r>
                <a:endParaRPr lang="en-US" altLang="zh-CN" sz="2400" b="1" dirty="0"/>
              </a:p>
              <a:p>
                <a:pPr marL="457200" indent="-457200">
                  <a:lnSpc>
                    <a:spcPct val="150000"/>
                  </a:lnSpc>
                  <a:buFont typeface="Arial" panose="020B0604020202020204" pitchFamily="34" charset="0"/>
                  <a:buChar char="•"/>
                </a:pPr>
                <a:r>
                  <a:rPr lang="zh-CN" altLang="en-US" sz="2400" b="1" dirty="0"/>
                  <a:t>③出队时同时将该节点的出度节点的入度数</a:t>
                </a:r>
                <a:r>
                  <a:rPr lang="en-US" altLang="zh-CN" sz="2400" b="1" dirty="0"/>
                  <a:t>-1</a:t>
                </a:r>
                <a:r>
                  <a:rPr lang="zh-CN" altLang="en-US" sz="2400" b="1" dirty="0"/>
                  <a:t>，将新的入度为</a:t>
                </a:r>
                <a:r>
                  <a:rPr lang="en-US" altLang="zh-CN" sz="2400" b="1" dirty="0"/>
                  <a:t>0</a:t>
                </a:r>
                <a:r>
                  <a:rPr lang="zh-CN" altLang="en-US" sz="2400" b="1" dirty="0"/>
                  <a:t>的节点入队</a:t>
                </a:r>
                <a:endParaRPr lang="en-US" altLang="zh-CN" sz="2400" b="1" dirty="0"/>
              </a:p>
              <a:p>
                <a:pPr marL="457200" indent="-457200">
                  <a:lnSpc>
                    <a:spcPct val="150000"/>
                  </a:lnSpc>
                  <a:buFont typeface="Arial" panose="020B0604020202020204" pitchFamily="34" charset="0"/>
                  <a:buChar char="•"/>
                </a:pPr>
                <a:r>
                  <a:rPr lang="zh-CN" altLang="en-US" sz="2400" b="1" dirty="0"/>
                  <a:t>④循环第②③步，直至没有入度为</a:t>
                </a:r>
                <a:r>
                  <a:rPr lang="en-US" altLang="zh-CN" sz="2400" b="1" dirty="0"/>
                  <a:t>0</a:t>
                </a:r>
                <a:r>
                  <a:rPr lang="zh-CN" altLang="en-US" sz="2400" b="1" dirty="0"/>
                  <a:t>的点</a:t>
                </a:r>
                <a:endParaRPr lang="en-US" altLang="zh-CN" sz="2400" b="1" dirty="0"/>
              </a:p>
              <a:p>
                <a:pPr marL="457200" indent="-457200">
                  <a:lnSpc>
                    <a:spcPct val="150000"/>
                  </a:lnSpc>
                  <a:buFont typeface="Arial" panose="020B0604020202020204" pitchFamily="34" charset="0"/>
                  <a:buChar char="•"/>
                </a:pPr>
                <a:r>
                  <a:rPr lang="zh-CN" altLang="en-US" sz="2400" b="1" dirty="0"/>
                  <a:t>如果结束时总节点个数不等于</a:t>
                </a:r>
                <a:r>
                  <a:rPr lang="en-US" altLang="zh-CN" sz="2400" b="1" dirty="0"/>
                  <a:t>n</a:t>
                </a:r>
                <a:r>
                  <a:rPr lang="zh-CN" altLang="en-US" sz="2400" b="1" dirty="0"/>
                  <a:t>，说明存在环</a:t>
                </a:r>
                <a:endParaRPr lang="en-US" altLang="zh-CN" sz="2400" b="1" dirty="0"/>
              </a:p>
              <a:p>
                <a:pPr marL="457200" indent="-457200">
                  <a:lnSpc>
                    <a:spcPct val="150000"/>
                  </a:lnSpc>
                  <a:buFont typeface="Arial" panose="020B0604020202020204" pitchFamily="34" charset="0"/>
                  <a:buChar char="•"/>
                </a:pPr>
                <a:r>
                  <a:rPr lang="zh-CN" altLang="en-US" sz="2400" b="1" dirty="0"/>
                  <a:t>该算法复杂度也为</a:t>
                </a:r>
                <a14:m>
                  <m:oMath xmlns:m="http://schemas.openxmlformats.org/officeDocument/2006/math">
                    <m:r>
                      <a:rPr lang="en-US" altLang="zh-CN" sz="2400" b="1" i="1" smtClean="0">
                        <a:latin typeface="Cambria Math" panose="02040503050406030204" pitchFamily="18" charset="0"/>
                      </a:rPr>
                      <m:t>𝑶</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𝑽</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𝑬</m:t>
                    </m:r>
                    <m:r>
                      <a:rPr lang="en-US" altLang="zh-CN" sz="2400" b="1" i="1" smtClean="0">
                        <a:latin typeface="Cambria Math" panose="02040503050406030204" pitchFamily="18" charset="0"/>
                      </a:rPr>
                      <m:t>|)</m:t>
                    </m:r>
                  </m:oMath>
                </a14:m>
                <a:endParaRPr lang="en-US" altLang="zh-CN" sz="2400" b="1" dirty="0"/>
              </a:p>
            </p:txBody>
          </p:sp>
        </mc:Choice>
        <mc:Fallback xmlns="">
          <p:sp>
            <p:nvSpPr>
              <p:cNvPr id="3" name="文本框 2">
                <a:extLst>
                  <a:ext uri="{FF2B5EF4-FFF2-40B4-BE49-F238E27FC236}">
                    <a16:creationId xmlns:a16="http://schemas.microsoft.com/office/drawing/2014/main" id="{5940B6D7-DA3A-58D7-93DF-E206D6F37587}"/>
                  </a:ext>
                </a:extLst>
              </p:cNvPr>
              <p:cNvSpPr txBox="1">
                <a:spLocks noRot="1" noChangeAspect="1" noMove="1" noResize="1" noEditPoints="1" noAdjustHandles="1" noChangeArrowheads="1" noChangeShapeType="1" noTextEdit="1"/>
              </p:cNvSpPr>
              <p:nvPr/>
            </p:nvSpPr>
            <p:spPr>
              <a:xfrm>
                <a:off x="544015" y="1235486"/>
                <a:ext cx="10612842" cy="3914020"/>
              </a:xfrm>
              <a:prstGeom prst="rect">
                <a:avLst/>
              </a:prstGeom>
              <a:blipFill>
                <a:blip r:embed="rId2"/>
                <a:stretch>
                  <a:fillRect l="-747" r="-632" b="-2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221729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CF8837-3811-443B-95BA-C331F74FED8D}"/>
              </a:ext>
            </a:extLst>
          </p:cNvPr>
          <p:cNvPicPr>
            <a:picLocks noChangeAspect="1"/>
          </p:cNvPicPr>
          <p:nvPr/>
        </p:nvPicPr>
        <p:blipFill>
          <a:blip r:embed="rId2"/>
          <a:stretch>
            <a:fillRect/>
          </a:stretch>
        </p:blipFill>
        <p:spPr>
          <a:xfrm>
            <a:off x="2469292" y="2418510"/>
            <a:ext cx="4542223" cy="3204004"/>
          </a:xfrm>
          <a:prstGeom prst="rect">
            <a:avLst/>
          </a:prstGeom>
        </p:spPr>
      </p:pic>
      <p:sp>
        <p:nvSpPr>
          <p:cNvPr id="4" name="矩形 3">
            <a:extLst>
              <a:ext uri="{FF2B5EF4-FFF2-40B4-BE49-F238E27FC236}">
                <a16:creationId xmlns:a16="http://schemas.microsoft.com/office/drawing/2014/main" id="{1CD19F6F-B42B-09BF-0076-0A5B47768837}"/>
              </a:ext>
            </a:extLst>
          </p:cNvPr>
          <p:cNvSpPr/>
          <p:nvPr/>
        </p:nvSpPr>
        <p:spPr>
          <a:xfrm>
            <a:off x="1130007" y="354830"/>
            <a:ext cx="2380273" cy="523220"/>
          </a:xfrm>
          <a:prstGeom prst="rect">
            <a:avLst/>
          </a:prstGeom>
        </p:spPr>
        <p:txBody>
          <a:bodyPr wrap="square">
            <a:spAutoFit/>
          </a:bodyPr>
          <a:lstStyle/>
          <a:p>
            <a:pPr algn="dist"/>
            <a:r>
              <a:rPr lang="zh-CN" altLang="en-US" sz="2800" b="1" dirty="0">
                <a:solidFill>
                  <a:srgbClr val="93C3C2"/>
                </a:solidFill>
                <a:latin typeface="Arial" panose="020B0604020202020204" pitchFamily="34" charset="0"/>
                <a:ea typeface="思源黑体 CN Regular" panose="020B0500000000000000" pitchFamily="34" charset="-122"/>
                <a:cs typeface="+mn-ea"/>
                <a:sym typeface="Arial" panose="020B0604020202020204" pitchFamily="34" charset="0"/>
              </a:rPr>
              <a:t>拓扑排序</a:t>
            </a:r>
          </a:p>
        </p:txBody>
      </p:sp>
      <p:sp>
        <p:nvSpPr>
          <p:cNvPr id="5" name="文本框 4">
            <a:extLst>
              <a:ext uri="{FF2B5EF4-FFF2-40B4-BE49-F238E27FC236}">
                <a16:creationId xmlns:a16="http://schemas.microsoft.com/office/drawing/2014/main" id="{DAF2119C-27A7-1A1B-75B0-09DF6128CE96}"/>
              </a:ext>
            </a:extLst>
          </p:cNvPr>
          <p:cNvSpPr txBox="1"/>
          <p:nvPr/>
        </p:nvSpPr>
        <p:spPr>
          <a:xfrm>
            <a:off x="544015" y="1235486"/>
            <a:ext cx="10612842" cy="59003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en-US" sz="2400" b="1" dirty="0"/>
              <a:t>练一练：请写出以下图所有可能的拓扑序列</a:t>
            </a:r>
            <a:endParaRPr lang="en-US" altLang="zh-CN" sz="2400" b="1" dirty="0"/>
          </a:p>
        </p:txBody>
      </p:sp>
    </p:spTree>
    <p:extLst>
      <p:ext uri="{BB962C8B-B14F-4D97-AF65-F5344CB8AC3E}">
        <p14:creationId xmlns:p14="http://schemas.microsoft.com/office/powerpoint/2010/main" val="197621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6">
            <a:extLst>
              <a:ext uri="{FF2B5EF4-FFF2-40B4-BE49-F238E27FC236}">
                <a16:creationId xmlns:a16="http://schemas.microsoft.com/office/drawing/2014/main" id="{48488B04-52DC-4DF9-BC44-951F34DBBEEC}"/>
              </a:ext>
            </a:extLst>
          </p:cNvPr>
          <p:cNvSpPr/>
          <p:nvPr/>
        </p:nvSpPr>
        <p:spPr bwMode="auto">
          <a:xfrm rot="5400000">
            <a:off x="4820678" y="1247710"/>
            <a:ext cx="2233978" cy="1942411"/>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3C3C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99">
              <a:solidFill>
                <a:srgbClr val="FFFFFF"/>
              </a:solidFill>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39" name="4">
            <a:extLst>
              <a:ext uri="{FF2B5EF4-FFF2-40B4-BE49-F238E27FC236}">
                <a16:creationId xmlns:a16="http://schemas.microsoft.com/office/drawing/2014/main" id="{A9504009-67AB-4F44-8FCF-E182A8706CAA}"/>
              </a:ext>
            </a:extLst>
          </p:cNvPr>
          <p:cNvSpPr txBox="1"/>
          <p:nvPr>
            <p:custDataLst>
              <p:tags r:id="rId1"/>
            </p:custDataLst>
          </p:nvPr>
        </p:nvSpPr>
        <p:spPr>
          <a:xfrm>
            <a:off x="4581141" y="1537020"/>
            <a:ext cx="2713054" cy="1440686"/>
          </a:xfrm>
          <a:prstGeom prst="rect">
            <a:avLst/>
          </a:prstGeom>
          <a:noFill/>
        </p:spPr>
        <p:txBody>
          <a:bodyPr wrap="square" lIns="85983" tIns="42991" rIns="85983" bIns="42991">
            <a:spAutoFit/>
          </a:bodyPr>
          <a:lstStyle/>
          <a:p>
            <a:pPr algn="ctr">
              <a:defRPr/>
            </a:pPr>
            <a:r>
              <a:rPr lang="en-US" altLang="zh-CN" sz="8797" dirty="0">
                <a:solidFill>
                  <a:schemeClr val="bg1"/>
                </a:solidFill>
                <a:latin typeface="Arial" panose="020B0604020202020204" pitchFamily="34" charset="0"/>
                <a:ea typeface="思源黑体 CN Regular" panose="020B0500000000000000" pitchFamily="34" charset="-122"/>
                <a:cs typeface="+mn-ea"/>
                <a:sym typeface="Arial" panose="020B0604020202020204" pitchFamily="34" charset="0"/>
              </a:rPr>
              <a:t>2</a:t>
            </a:r>
          </a:p>
        </p:txBody>
      </p:sp>
      <p:sp>
        <p:nvSpPr>
          <p:cNvPr id="41" name="2">
            <a:extLst>
              <a:ext uri="{FF2B5EF4-FFF2-40B4-BE49-F238E27FC236}">
                <a16:creationId xmlns:a16="http://schemas.microsoft.com/office/drawing/2014/main" id="{E01395C7-8230-4890-B209-7D41ECCF4130}"/>
              </a:ext>
            </a:extLst>
          </p:cNvPr>
          <p:cNvSpPr txBox="1"/>
          <p:nvPr>
            <p:custDataLst>
              <p:tags r:id="rId2"/>
            </p:custDataLst>
          </p:nvPr>
        </p:nvSpPr>
        <p:spPr>
          <a:xfrm>
            <a:off x="2720403" y="3589797"/>
            <a:ext cx="6597767" cy="640819"/>
          </a:xfrm>
          <a:prstGeom prst="rect">
            <a:avLst/>
          </a:prstGeom>
          <a:noFill/>
        </p:spPr>
        <p:txBody>
          <a:bodyPr wrap="square" lIns="85983" tIns="42991" rIns="85983" bIns="4299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ctr"/>
            <a:r>
              <a:rPr lang="zh-CN" altLang="en-US" sz="3600" b="1" dirty="0">
                <a:cs typeface="Times New Roman" panose="02020603050405020304" pitchFamily="18" charset="0"/>
              </a:rPr>
              <a:t>单源最短路</a:t>
            </a:r>
            <a:endParaRPr lang="zh-CN" altLang="en-US" sz="3600" b="1" dirty="0"/>
          </a:p>
        </p:txBody>
      </p:sp>
      <p:sp>
        <p:nvSpPr>
          <p:cNvPr id="8" name="平行四边形 7">
            <a:extLst>
              <a:ext uri="{FF2B5EF4-FFF2-40B4-BE49-F238E27FC236}">
                <a16:creationId xmlns:a16="http://schemas.microsoft.com/office/drawing/2014/main" id="{A4DFF303-64C5-2B46-8FF5-969720EBCBBF}"/>
              </a:ext>
            </a:extLst>
          </p:cNvPr>
          <p:cNvSpPr/>
          <p:nvPr/>
        </p:nvSpPr>
        <p:spPr>
          <a:xfrm>
            <a:off x="-1290682" y="294519"/>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9" name="平行四边形 8">
            <a:extLst>
              <a:ext uri="{FF2B5EF4-FFF2-40B4-BE49-F238E27FC236}">
                <a16:creationId xmlns:a16="http://schemas.microsoft.com/office/drawing/2014/main" id="{BA8E2AFE-4DB1-D84B-84F9-297A3310E288}"/>
              </a:ext>
            </a:extLst>
          </p:cNvPr>
          <p:cNvSpPr/>
          <p:nvPr/>
        </p:nvSpPr>
        <p:spPr>
          <a:xfrm>
            <a:off x="511671" y="-888078"/>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0" name="平行四边形 9">
            <a:extLst>
              <a:ext uri="{FF2B5EF4-FFF2-40B4-BE49-F238E27FC236}">
                <a16:creationId xmlns:a16="http://schemas.microsoft.com/office/drawing/2014/main" id="{7AD87EAA-9BAE-CA4F-B955-A89E3867943E}"/>
              </a:ext>
            </a:extLst>
          </p:cNvPr>
          <p:cNvSpPr/>
          <p:nvPr/>
        </p:nvSpPr>
        <p:spPr>
          <a:xfrm>
            <a:off x="9095790" y="5427303"/>
            <a:ext cx="2584540" cy="2365194"/>
          </a:xfrm>
          <a:prstGeom prst="parallelogram">
            <a:avLst>
              <a:gd name="adj" fmla="val 10014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
        <p:nvSpPr>
          <p:cNvPr id="11" name="平行四边形 10">
            <a:extLst>
              <a:ext uri="{FF2B5EF4-FFF2-40B4-BE49-F238E27FC236}">
                <a16:creationId xmlns:a16="http://schemas.microsoft.com/office/drawing/2014/main" id="{19DC2462-77B8-744F-83AE-B0E2AEEAA8E4}"/>
              </a:ext>
            </a:extLst>
          </p:cNvPr>
          <p:cNvSpPr/>
          <p:nvPr/>
        </p:nvSpPr>
        <p:spPr>
          <a:xfrm>
            <a:off x="10898143" y="4244706"/>
            <a:ext cx="2584540" cy="2365194"/>
          </a:xfrm>
          <a:prstGeom prst="parallelogram">
            <a:avLst>
              <a:gd name="adj" fmla="val 100148"/>
            </a:avLst>
          </a:prstGeom>
          <a:solidFill>
            <a:srgbClr val="E4E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ea typeface="思源黑体 CN Regular" panose="020B0500000000000000" pitchFamily="34" charset="-122"/>
              <a:cs typeface="+mn-ea"/>
              <a:sym typeface="Arial" panose="020B0604020202020204" pitchFamily="34" charset="0"/>
            </a:endParaRPr>
          </a:p>
        </p:txBody>
      </p:sp>
    </p:spTree>
    <p:extLst>
      <p:ext uri="{BB962C8B-B14F-4D97-AF65-F5344CB8AC3E}">
        <p14:creationId xmlns:p14="http://schemas.microsoft.com/office/powerpoint/2010/main" val="3141321181"/>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4531</TotalTime>
  <Words>2151</Words>
  <Application>Microsoft Office PowerPoint</Application>
  <PresentationFormat>宽屏</PresentationFormat>
  <Paragraphs>164</Paragraphs>
  <Slides>46</Slides>
  <Notes>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46</vt:i4>
      </vt:variant>
    </vt:vector>
  </HeadingPairs>
  <TitlesOfParts>
    <vt:vector size="52" baseType="lpstr">
      <vt:lpstr>等线</vt:lpstr>
      <vt:lpstr>等线 Light</vt:lpstr>
      <vt:lpstr>Arial</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宗奇</dc:creator>
  <cp:lastModifiedBy>杨 宗奇</cp:lastModifiedBy>
  <cp:revision>494</cp:revision>
  <dcterms:created xsi:type="dcterms:W3CDTF">2022-03-06T07:45:30Z</dcterms:created>
  <dcterms:modified xsi:type="dcterms:W3CDTF">2023-08-31T07:55:02Z</dcterms:modified>
</cp:coreProperties>
</file>